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0"/>
  </p:notesMasterIdLst>
  <p:sldIdLst>
    <p:sldId id="458" r:id="rId2"/>
    <p:sldId id="443" r:id="rId3"/>
    <p:sldId id="447" r:id="rId4"/>
    <p:sldId id="446" r:id="rId5"/>
    <p:sldId id="445" r:id="rId6"/>
    <p:sldId id="444" r:id="rId7"/>
    <p:sldId id="461" r:id="rId8"/>
    <p:sldId id="459" r:id="rId9"/>
    <p:sldId id="464" r:id="rId10"/>
    <p:sldId id="463" r:id="rId11"/>
    <p:sldId id="462" r:id="rId12"/>
    <p:sldId id="467" r:id="rId13"/>
    <p:sldId id="469" r:id="rId14"/>
    <p:sldId id="468" r:id="rId15"/>
    <p:sldId id="466" r:id="rId16"/>
    <p:sldId id="465" r:id="rId17"/>
    <p:sldId id="470" r:id="rId18"/>
    <p:sldId id="479" r:id="rId19"/>
    <p:sldId id="478" r:id="rId20"/>
    <p:sldId id="477" r:id="rId21"/>
    <p:sldId id="476" r:id="rId22"/>
    <p:sldId id="475" r:id="rId23"/>
    <p:sldId id="474" r:id="rId24"/>
    <p:sldId id="472" r:id="rId25"/>
    <p:sldId id="365" r:id="rId26"/>
    <p:sldId id="366" r:id="rId27"/>
    <p:sldId id="367" r:id="rId28"/>
    <p:sldId id="368" r:id="rId29"/>
    <p:sldId id="369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480" r:id="rId38"/>
    <p:sldId id="481" r:id="rId39"/>
    <p:sldId id="503" r:id="rId40"/>
    <p:sldId id="334" r:id="rId41"/>
    <p:sldId id="337" r:id="rId42"/>
    <p:sldId id="336" r:id="rId43"/>
    <p:sldId id="335" r:id="rId44"/>
    <p:sldId id="483" r:id="rId45"/>
    <p:sldId id="383" r:id="rId46"/>
    <p:sldId id="385" r:id="rId47"/>
    <p:sldId id="485" r:id="rId48"/>
    <p:sldId id="504" r:id="rId49"/>
    <p:sldId id="505" r:id="rId50"/>
    <p:sldId id="506" r:id="rId51"/>
    <p:sldId id="486" r:id="rId52"/>
    <p:sldId id="587" r:id="rId53"/>
    <p:sldId id="499" r:id="rId54"/>
    <p:sldId id="586" r:id="rId55"/>
    <p:sldId id="488" r:id="rId56"/>
    <p:sldId id="494" r:id="rId57"/>
    <p:sldId id="493" r:id="rId58"/>
    <p:sldId id="490" r:id="rId59"/>
    <p:sldId id="492" r:id="rId60"/>
    <p:sldId id="491" r:id="rId61"/>
    <p:sldId id="498" r:id="rId62"/>
    <p:sldId id="497" r:id="rId63"/>
    <p:sldId id="496" r:id="rId64"/>
    <p:sldId id="489" r:id="rId65"/>
    <p:sldId id="500" r:id="rId66"/>
    <p:sldId id="501" r:id="rId67"/>
    <p:sldId id="502" r:id="rId68"/>
    <p:sldId id="507" r:id="rId69"/>
    <p:sldId id="538" r:id="rId70"/>
    <p:sldId id="508" r:id="rId71"/>
    <p:sldId id="539" r:id="rId72"/>
    <p:sldId id="536" r:id="rId73"/>
    <p:sldId id="537" r:id="rId74"/>
    <p:sldId id="569" r:id="rId75"/>
    <p:sldId id="585" r:id="rId76"/>
    <p:sldId id="510" r:id="rId77"/>
    <p:sldId id="588" r:id="rId78"/>
    <p:sldId id="589" r:id="rId79"/>
    <p:sldId id="590" r:id="rId80"/>
    <p:sldId id="511" r:id="rId81"/>
    <p:sldId id="570" r:id="rId82"/>
    <p:sldId id="540" r:id="rId83"/>
    <p:sldId id="571" r:id="rId84"/>
    <p:sldId id="541" r:id="rId85"/>
    <p:sldId id="572" r:id="rId86"/>
    <p:sldId id="542" r:id="rId87"/>
    <p:sldId id="521" r:id="rId88"/>
    <p:sldId id="573" r:id="rId89"/>
    <p:sldId id="575" r:id="rId90"/>
    <p:sldId id="574" r:id="rId91"/>
    <p:sldId id="576" r:id="rId92"/>
    <p:sldId id="577" r:id="rId93"/>
    <p:sldId id="413" r:id="rId94"/>
    <p:sldId id="579" r:id="rId95"/>
    <p:sldId id="578" r:id="rId96"/>
    <p:sldId id="555" r:id="rId97"/>
    <p:sldId id="557" r:id="rId98"/>
    <p:sldId id="558" r:id="rId99"/>
    <p:sldId id="559" r:id="rId100"/>
    <p:sldId id="560" r:id="rId101"/>
    <p:sldId id="561" r:id="rId102"/>
    <p:sldId id="562" r:id="rId103"/>
    <p:sldId id="591" r:id="rId104"/>
    <p:sldId id="566" r:id="rId105"/>
    <p:sldId id="567" r:id="rId106"/>
    <p:sldId id="568" r:id="rId107"/>
    <p:sldId id="564" r:id="rId108"/>
    <p:sldId id="565" r:id="rId109"/>
    <p:sldId id="563" r:id="rId110"/>
    <p:sldId id="580" r:id="rId111"/>
    <p:sldId id="517" r:id="rId112"/>
    <p:sldId id="581" r:id="rId113"/>
    <p:sldId id="584" r:id="rId114"/>
    <p:sldId id="582" r:id="rId115"/>
    <p:sldId id="550" r:id="rId116"/>
    <p:sldId id="551" r:id="rId117"/>
    <p:sldId id="552" r:id="rId118"/>
    <p:sldId id="554" r:id="rId119"/>
    <p:sldId id="553" r:id="rId120"/>
    <p:sldId id="592" r:id="rId121"/>
    <p:sldId id="522" r:id="rId122"/>
    <p:sldId id="523" r:id="rId123"/>
    <p:sldId id="376" r:id="rId124"/>
    <p:sldId id="524" r:id="rId125"/>
    <p:sldId id="525" r:id="rId126"/>
    <p:sldId id="527" r:id="rId127"/>
    <p:sldId id="529" r:id="rId128"/>
    <p:sldId id="516" r:id="rId129"/>
    <p:sldId id="518" r:id="rId130"/>
    <p:sldId id="528" r:id="rId131"/>
    <p:sldId id="530" r:id="rId132"/>
    <p:sldId id="531" r:id="rId133"/>
    <p:sldId id="532" r:id="rId134"/>
    <p:sldId id="533" r:id="rId135"/>
    <p:sldId id="535" r:id="rId136"/>
    <p:sldId id="534" r:id="rId137"/>
    <p:sldId id="544" r:id="rId138"/>
    <p:sldId id="545" r:id="rId1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Salt" initials="RS" lastIdx="1" clrIdx="0">
    <p:extLst>
      <p:ext uri="{19B8F6BF-5375-455C-9EA6-DF929625EA0E}">
        <p15:presenceInfo xmlns:p15="http://schemas.microsoft.com/office/powerpoint/2012/main" userId="S::rsalt@uoguelph.ca::0ee2b6ca-8496-4422-be5f-20cc0a6b28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54" autoAdjust="0"/>
  </p:normalViewPr>
  <p:slideViewPr>
    <p:cSldViewPr snapToGrid="0">
      <p:cViewPr>
        <p:scale>
          <a:sx n="100" d="100"/>
          <a:sy n="100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0D2E7-0B61-40A2-AD05-37C3531EA261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A92AA-46ED-4F61-87EF-833DB3AE2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17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One of the big problems with plastic pollution is it</a:t>
            </a:r>
            <a:r>
              <a:rPr lang="en-CA" baseline="0" dirty="0"/>
              <a:t> travels all over the place!  For example if I were to throw a small plastic rubber </a:t>
            </a:r>
            <a:r>
              <a:rPr lang="en-CA" baseline="0" dirty="0" err="1"/>
              <a:t>duckie</a:t>
            </a:r>
            <a:r>
              <a:rPr lang="en-CA" baseline="0" dirty="0"/>
              <a:t> into Lake Ontario, It might end up travelling all the way to England</a:t>
            </a:r>
          </a:p>
          <a:p>
            <a:endParaRPr lang="en-CA" baseline="0" dirty="0"/>
          </a:p>
          <a:p>
            <a:r>
              <a:rPr lang="en-CA" baseline="0" dirty="0"/>
              <a:t>That sounds pretty unlikely, but to explain how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2120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5C69-A9D1-42A1-878F-B9E9D385375C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4373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5C69-A9D1-42A1-878F-B9E9D385375C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9502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5C69-A9D1-42A1-878F-B9E9D385375C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6613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chemeClr val="bg1"/>
                </a:solidFill>
              </a:rPr>
              <a:t>So all that plastic waste on the beach, it doesn’t look great – but how does plastic exactly harm plant and animal life?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6018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chemeClr val="bg1"/>
                </a:solidFill>
              </a:rPr>
              <a:t>So all that plastic waste on the beach, it doesn’t look great – but how does plastic exactly harm plant and animal life?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513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chemeClr val="bg1"/>
                </a:solidFill>
              </a:rPr>
              <a:t>So all that plastic waste on the beach, it doesn’t look great – but how does plastic exactly harm plant and animal life?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9141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chemeClr val="bg1"/>
                </a:solidFill>
              </a:rPr>
              <a:t>So all that plastic waste on the beach, it doesn’t look great – but how does plastic exactly harm plant and animal life?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6583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chemeClr val="bg1"/>
                </a:solidFill>
              </a:rPr>
              <a:t>So all that plastic waste on the beach, it doesn’t look great – but how does plastic exactly harm plant and animal life?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6166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Plastic Reimagined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Corporate Responsibility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Clean-ups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A92AA-46ED-4F61-87EF-833DB3AE2B8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40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Plastic Reimagined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Corporate Responsibility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Clean-ups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A92AA-46ED-4F61-87EF-833DB3AE2B8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21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One of the big problems with plastic pollution is it</a:t>
            </a:r>
            <a:r>
              <a:rPr lang="en-CA" baseline="0" dirty="0"/>
              <a:t> travels all over the place!  For example if I were to throw a small plastic rubber </a:t>
            </a:r>
            <a:r>
              <a:rPr lang="en-CA" baseline="0" dirty="0" err="1"/>
              <a:t>duckie</a:t>
            </a:r>
            <a:r>
              <a:rPr lang="en-CA" baseline="0" dirty="0"/>
              <a:t> into Lake Ontario, It might end up travelling all the way to England</a:t>
            </a:r>
          </a:p>
          <a:p>
            <a:endParaRPr lang="en-CA" baseline="0" dirty="0"/>
          </a:p>
          <a:p>
            <a:r>
              <a:rPr lang="en-CA" baseline="0" dirty="0"/>
              <a:t>That sounds pretty unlikely, but to explain how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536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Plastic Reimagined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Corporate Responsibility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Clean-ups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A92AA-46ED-4F61-87EF-833DB3AE2B8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75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Plastic Reimagined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Corporate Responsibility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Clean-ups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A92AA-46ED-4F61-87EF-833DB3AE2B8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63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one study found that 100 energy companies are responsible for 71% of all industrial emissions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52850-7A78-44F2-B313-52C7A46D93A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24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one study found that 100 energy companies are responsible for 71% of all industrial emissions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52850-7A78-44F2-B313-52C7A46D93A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64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one study found that 100 energy companies are responsible for 71% of all industrial emissions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52850-7A78-44F2-B313-52C7A46D93A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46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Lato"/>
              </a:rPr>
              <a:t>Individuals all have a responsibility to care about the health of our planet. But it’s very difficult for individual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Lato"/>
              </a:rPr>
              <a:t>behaviour</a:t>
            </a:r>
            <a:r>
              <a:rPr lang="en-US" b="0" i="0" dirty="0">
                <a:solidFill>
                  <a:schemeClr val="bg1"/>
                </a:solidFill>
                <a:effectLst/>
                <a:latin typeface="Lato"/>
              </a:rPr>
              <a:t> to be modified when infrastructure looks like this. And so one of the biggest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Lato"/>
              </a:rPr>
              <a:t>hings</a:t>
            </a:r>
            <a:r>
              <a:rPr lang="en-US" b="0" i="0" dirty="0">
                <a:solidFill>
                  <a:schemeClr val="bg1"/>
                </a:solidFill>
                <a:effectLst/>
                <a:latin typeface="Lato"/>
              </a:rPr>
              <a:t> we can do as individuals is use our voice to help hold power to account.  Some examples include: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52850-7A78-44F2-B313-52C7A46D93A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74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venir-Roman"/>
              </a:rPr>
              <a:t>The Keep America Beautiful campaign featured the “Crying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Indian” Iron Eyes Cody — played by a non-Native American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actor — famously shedding a single tear in response to a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polluted landscape.</a:t>
            </a:r>
          </a:p>
          <a:p>
            <a:pPr algn="l"/>
            <a:endParaRPr lang="en-US" sz="1800" b="0" i="0" u="none" strike="noStrike" baseline="0" dirty="0">
              <a:latin typeface="Avenir-Roman"/>
            </a:endParaRP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We can all agree that litter is a bad thing, but did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you know that anti-litter campaigns might not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have the most innocent of origins? The 1950s saw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 meteoric rise in consumerism in part from the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ease and affordability of plastic, but this increase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also meant a lot more pollution. With public pressure,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legislatures began to consider regulations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that would require manufacturers, especially the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packaging industry, to be held accountable and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make less junk in the first place.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These changes could have had a drastic impact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on profits, but packaging companies lobbied hard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against these policies. As a means to shift responsibility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and clean up their images, packaging industry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leaders, including Coca Cola and the Dixie Cup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Company, came together to devise a plan. The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result was “Keep America Beautiful,” a massive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media campaign that targeted bad environmental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practices — but of individuals not businesses.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This campaign essentially flipped the script and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steered the blame toward individual litterbugs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as the main culprits of the garbage problem.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This campaign worked in favor of manufacturers.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Today there are several anti-littering laws for individuals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across America, but there are minimal laws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that regulate the packaging industry.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A92AA-46ED-4F61-87EF-833DB3AE2B8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3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venir-Roman"/>
              </a:rPr>
              <a:t>The Keep America Beautiful campaign featured the “Crying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Indian” Iron Eyes Cody — played by a non-Native American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actor — famously shedding a single tear in response to a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polluted landscape.</a:t>
            </a:r>
          </a:p>
          <a:p>
            <a:pPr algn="l"/>
            <a:endParaRPr lang="en-US" sz="1800" b="0" i="0" u="none" strike="noStrike" baseline="0" dirty="0">
              <a:latin typeface="Avenir-Roman"/>
            </a:endParaRP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We can all agree that litter is a bad thing, but did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you know that anti-litter campaigns might not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have the most innocent of origins? The 1950s saw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 meteoric rise in consumerism in part from the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ease and affordability of plastic, but this increase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also meant a lot more pollution. With public pressure,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legislatures began to consider regulations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that would require manufacturers, especially the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packaging industry, to be held accountable and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make less junk in the first place.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These changes could have had a drastic impact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on profits, but packaging companies lobbied hard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against these policies. As a means to shift responsibility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and clean up their images, packaging industry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leaders, including Coca Cola and the Dixie Cup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Company, came together to devise a plan. The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result was “Keep America Beautiful,” a massive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media campaign that targeted bad environmental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practices — but of individuals not businesses.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This campaign essentially flipped the script and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steered the blame toward individual litterbugs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as the main culprits of the garbage problem.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This campaign worked in favor of manufacturers.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Today there are several anti-littering laws for individuals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across America, but there are minimal laws</a:t>
            </a:r>
          </a:p>
          <a:p>
            <a:pPr algn="l"/>
            <a:r>
              <a:rPr lang="en-US" sz="1800" b="0" i="0" u="none" strike="noStrike" baseline="0" dirty="0">
                <a:latin typeface="Avenir-Roman"/>
              </a:rPr>
              <a:t>that regulate the packaging industry.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A92AA-46ED-4F61-87EF-833DB3AE2B8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00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What can we</a:t>
            </a:r>
            <a:r>
              <a:rPr lang="en-CA" baseline="0" dirty="0"/>
              <a:t> do? It feels like such a huge problem but the good news there is a lot of positive change that can happen.  There are significant actions that can be taken by businesses and governments – however! I want to focus on the things each and everyone of us can do right now.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0981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What can we</a:t>
            </a:r>
            <a:r>
              <a:rPr lang="en-CA" baseline="0" dirty="0"/>
              <a:t> do? It feels like such a huge problem but the good news there is a lot of positive change that can happen.  There are significant actions that can be taken by businesses and governments – however! I want to focus on the things each and everyone of us can do right now.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9550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One of the big problems with plastic pollution is it</a:t>
            </a:r>
            <a:r>
              <a:rPr lang="en-CA" baseline="0" dirty="0"/>
              <a:t> travels all over the place!  For example if I were to throw a small plastic rubber </a:t>
            </a:r>
            <a:r>
              <a:rPr lang="en-CA" baseline="0" dirty="0" err="1"/>
              <a:t>duckie</a:t>
            </a:r>
            <a:r>
              <a:rPr lang="en-CA" baseline="0" dirty="0"/>
              <a:t> into Lake Ontario, It might end up travelling all the way to England</a:t>
            </a:r>
          </a:p>
          <a:p>
            <a:endParaRPr lang="en-CA" baseline="0" dirty="0"/>
          </a:p>
          <a:p>
            <a:r>
              <a:rPr lang="en-CA" baseline="0" dirty="0"/>
              <a:t>That sounds pretty unlikely, but to explain how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5101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What can we</a:t>
            </a:r>
            <a:r>
              <a:rPr lang="en-CA" baseline="0" dirty="0"/>
              <a:t> do? It feels like such a huge problem but the good news there is a lot of positive change that can happen.  There are significant actions that can be taken by businesses and governments – however! I want to focus on the things each and everyone of us can do right now.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9032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latin typeface="AGaramondPro-Regular"/>
              </a:rPr>
              <a:t>Artist Shady Rabab has been teaching kids how to turn plastic bottles into amazing</a:t>
            </a:r>
          </a:p>
          <a:p>
            <a:pPr algn="l"/>
            <a:r>
              <a:rPr lang="en-US" sz="1200" b="0" i="0" u="none" strike="noStrike" baseline="0" dirty="0">
                <a:latin typeface="AGaramondPro-Regular"/>
              </a:rPr>
              <a:t>musical instruments.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A92AA-46ED-4F61-87EF-833DB3AE2B87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latin typeface="AGaramondPro-Regular"/>
              </a:rPr>
              <a:t>Designer Micaella </a:t>
            </a:r>
            <a:r>
              <a:rPr lang="en-US" sz="1200" b="0" i="0" u="none" strike="noStrike" baseline="0" dirty="0" err="1">
                <a:latin typeface="AGaramondPro-Regular"/>
              </a:rPr>
              <a:t>Pedros</a:t>
            </a:r>
            <a:r>
              <a:rPr lang="en-US" sz="1200" b="0" i="0" u="none" strike="noStrike" baseline="0" dirty="0">
                <a:latin typeface="AGaramondPro-Regular"/>
              </a:rPr>
              <a:t> is making furniture using scrap wood and plastic bottles</a:t>
            </a:r>
          </a:p>
          <a:p>
            <a:pPr algn="l"/>
            <a:r>
              <a:rPr lang="en-US" sz="1200" b="0" i="0" u="none" strike="noStrike" baseline="0" dirty="0">
                <a:latin typeface="AGaramondPro-Regular"/>
              </a:rPr>
              <a:t>found as litter. By heating the plastic around two pieces of wood, it forms an extra strong and stable joint.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A92AA-46ED-4F61-87EF-833DB3AE2B87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38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52850-7A78-44F2-B313-52C7A46D93AF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82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52850-7A78-44F2-B313-52C7A46D93AF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12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One of the big problems with plastic pollution is it</a:t>
            </a:r>
            <a:r>
              <a:rPr lang="en-CA" baseline="0" dirty="0"/>
              <a:t> travels all over the place!  For example if I were to throw a small plastic rubber </a:t>
            </a:r>
            <a:r>
              <a:rPr lang="en-CA" baseline="0" dirty="0" err="1"/>
              <a:t>duckie</a:t>
            </a:r>
            <a:r>
              <a:rPr lang="en-CA" baseline="0" dirty="0"/>
              <a:t> into Lake Ontario, It might end up travelling all the way to England</a:t>
            </a:r>
          </a:p>
          <a:p>
            <a:endParaRPr lang="en-CA" baseline="0" dirty="0"/>
          </a:p>
          <a:p>
            <a:r>
              <a:rPr lang="en-CA" baseline="0" dirty="0"/>
              <a:t>That sounds pretty unlikely, but to explain how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688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One of the big problems with plastic pollution is it</a:t>
            </a:r>
            <a:r>
              <a:rPr lang="en-CA" baseline="0" dirty="0"/>
              <a:t> travels all over the place!  For example if I were to throw a small plastic rubber </a:t>
            </a:r>
            <a:r>
              <a:rPr lang="en-CA" baseline="0" dirty="0" err="1"/>
              <a:t>duckie</a:t>
            </a:r>
            <a:r>
              <a:rPr lang="en-CA" baseline="0" dirty="0"/>
              <a:t> into Lake Ontario, It might end up travelling all the way to England</a:t>
            </a:r>
          </a:p>
          <a:p>
            <a:endParaRPr lang="en-CA" baseline="0" dirty="0"/>
          </a:p>
          <a:p>
            <a:r>
              <a:rPr lang="en-CA" baseline="0" dirty="0"/>
              <a:t>That sounds pretty unlikely, but to explain how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A0632-6B42-45EB-BE42-92364D125762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241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5C69-A9D1-42A1-878F-B9E9D385375C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7127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5C69-A9D1-42A1-878F-B9E9D385375C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1519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5C69-A9D1-42A1-878F-B9E9D385375C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5226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A5C69-A9D1-42A1-878F-B9E9D385375C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37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6CA-E8CA-4C8F-9FE6-3E7C595A2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ECCB6-FF64-44EC-A01C-9A673E0B0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1A53B-3677-47C6-8F01-D41DE79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70B40-47F8-4D1F-9356-297E996D4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DB2D-77E4-4B94-921C-E4E17D07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9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2C4A0-62A6-4B0E-84A3-24164FBA2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932A7E-3FCA-4056-BCBF-9311B4C02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C9F6C-9CE6-4CE6-AD89-94F4BE12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B9BFC-8D8F-4D63-988E-1A2D243D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65B56-C893-4BED-A7C8-560D17D6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04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D75DDC-B4C7-4DC8-A975-A97C814BC7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ED903-C879-4867-A37C-0B8AC8D85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DFC6C-65FC-4B39-BEBE-FDAA788A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59E7D-382D-4008-A19B-1B5D4B3E2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5399-A7B7-4B8B-927C-D3425708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7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EFAE-6D30-49F2-81EA-94609826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1F641-B7E7-4378-B8E6-CB54BFCB5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CEC6B-F163-4861-806A-834631520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C09E1-8825-463E-A634-06BE0338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AB9CE-91BB-4116-8DF7-57DADDB91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7BF48-D96F-48C2-BE7E-E9200DA8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8AA18-81FF-431A-ACCD-63D19D376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926C2-686F-4635-B75B-3CF160DD7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FBD48-6029-4681-9442-F47DA6B3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5F2BC-84BF-4262-A9B7-6F3A9C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62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E6C50-5985-41A8-974E-DF5E4D6F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BF402-8A0D-4F14-9646-BCD414373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79997-EF19-4EB5-B59E-254DB11FC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3D966-AA9C-4777-897D-D9B043103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2108F-114B-42BB-B85B-D9643433A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C80DE-1199-41B4-8D9C-45A4F70C3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2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F6C12-9936-4A88-99E4-8B2079D2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D9E63-A49F-41D4-82E1-1888447E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236C4-DF3E-4D6B-8CCC-DF7B13A01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881E5-C978-449E-8D36-422CCBEB8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B364A-0A8B-4978-9986-2070ADEE1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34C86-B92D-4479-B3D7-AD1E04131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AE4E9-1C5C-4C73-89DD-01D111BC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BC353-FBED-4A79-9975-C5054715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2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B35FE-13F5-4BD2-A48B-FF2257F3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1503D8-8354-40EC-8875-435B4015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E5D65-2A58-466C-AC4A-A8F70320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C53C4-7B2A-40D8-83F3-C015BD7D5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1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7F19BD-63C0-4C93-B11D-12367CB3E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743338-816C-43BC-B2DC-77829DCFE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659C5-98E7-4B15-B3FD-D58729434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7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D72CB-7135-43C0-B864-A5CFBB49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FDF1F-FD84-4EDE-A493-52B3C3EDF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6AC9E-8815-46B5-9E28-EAEE2330E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D6F97-9A15-4172-9BD4-72CEE220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5362B-BED1-4ADD-8E9C-AD8ADE146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FE16E-4840-45A0-85A5-E41926DF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1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220C-12C4-4D9C-B194-48D296061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00EFBB-EDD0-44E8-8D1A-9FA6FD187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56A15B-BB13-43AD-9FFE-C90555F33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DF5F8-E29F-4D93-A1E6-572DB7BE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47A0A-3C04-48CD-BB67-9A4C3D10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60406-F159-4D80-9905-4C63E91C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29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7A96DC-1372-4E2E-9B9D-B4CE609E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E47BA-F60E-4B1C-B631-7DDD396FC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CBEE8-1F83-4C23-873C-666362F3D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5B535-BC85-45B6-A979-9766F80D770A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EE7D3-C06A-432A-9A14-1A32456AD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C7A7C-71F2-44C6-9212-EC833B9FD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FC022-042C-4A1B-9335-11174A5D7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0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6.png"/><Relationship Id="rId26" Type="http://schemas.openxmlformats.org/officeDocument/2006/relationships/image" Target="../media/image12.png"/><Relationship Id="rId3" Type="http://schemas.openxmlformats.org/officeDocument/2006/relationships/image" Target="../media/image23.svg"/><Relationship Id="rId21" Type="http://schemas.openxmlformats.org/officeDocument/2006/relationships/image" Target="../media/image29.svg"/><Relationship Id="rId7" Type="http://schemas.openxmlformats.org/officeDocument/2006/relationships/image" Target="../media/image7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21.svg"/><Relationship Id="rId2" Type="http://schemas.openxmlformats.org/officeDocument/2006/relationships/image" Target="../media/image22.png"/><Relationship Id="rId16" Type="http://schemas.openxmlformats.org/officeDocument/2006/relationships/image" Target="../media/image18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0.pn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1.svg"/><Relationship Id="rId10" Type="http://schemas.openxmlformats.org/officeDocument/2006/relationships/image" Target="../media/image10.png"/><Relationship Id="rId19" Type="http://schemas.openxmlformats.org/officeDocument/2006/relationships/image" Target="../media/image27.svg"/><Relationship Id="rId4" Type="http://schemas.openxmlformats.org/officeDocument/2006/relationships/image" Target="../media/image14.png"/><Relationship Id="rId9" Type="http://schemas.openxmlformats.org/officeDocument/2006/relationships/image" Target="../media/image9.svg"/><Relationship Id="rId14" Type="http://schemas.openxmlformats.org/officeDocument/2006/relationships/image" Target="../media/image24.png"/><Relationship Id="rId22" Type="http://schemas.openxmlformats.org/officeDocument/2006/relationships/image" Target="../media/image30.png"/><Relationship Id="rId27" Type="http://schemas.openxmlformats.org/officeDocument/2006/relationships/image" Target="../media/image13.sv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26.png"/><Relationship Id="rId26" Type="http://schemas.openxmlformats.org/officeDocument/2006/relationships/image" Target="../media/image12.png"/><Relationship Id="rId3" Type="http://schemas.openxmlformats.org/officeDocument/2006/relationships/image" Target="../media/image23.svg"/><Relationship Id="rId21" Type="http://schemas.openxmlformats.org/officeDocument/2006/relationships/image" Target="../media/image29.svg"/><Relationship Id="rId7" Type="http://schemas.openxmlformats.org/officeDocument/2006/relationships/image" Target="../media/image7.svg"/><Relationship Id="rId12" Type="http://schemas.openxmlformats.org/officeDocument/2006/relationships/image" Target="../media/image16.png"/><Relationship Id="rId17" Type="http://schemas.openxmlformats.org/officeDocument/2006/relationships/image" Target="../media/image19.svg"/><Relationship Id="rId25" Type="http://schemas.openxmlformats.org/officeDocument/2006/relationships/image" Target="../media/image21.svg"/><Relationship Id="rId2" Type="http://schemas.openxmlformats.org/officeDocument/2006/relationships/image" Target="../media/image22.png"/><Relationship Id="rId16" Type="http://schemas.openxmlformats.org/officeDocument/2006/relationships/image" Target="../media/image18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0.pn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1.svg"/><Relationship Id="rId10" Type="http://schemas.openxmlformats.org/officeDocument/2006/relationships/image" Target="../media/image10.png"/><Relationship Id="rId19" Type="http://schemas.openxmlformats.org/officeDocument/2006/relationships/image" Target="../media/image27.svg"/><Relationship Id="rId4" Type="http://schemas.openxmlformats.org/officeDocument/2006/relationships/image" Target="../media/image14.png"/><Relationship Id="rId9" Type="http://schemas.openxmlformats.org/officeDocument/2006/relationships/image" Target="../media/image9.svg"/><Relationship Id="rId14" Type="http://schemas.openxmlformats.org/officeDocument/2006/relationships/image" Target="../media/image24.png"/><Relationship Id="rId22" Type="http://schemas.openxmlformats.org/officeDocument/2006/relationships/image" Target="../media/image30.png"/><Relationship Id="rId27" Type="http://schemas.openxmlformats.org/officeDocument/2006/relationships/image" Target="../media/image13.sv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fif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3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svg"/><Relationship Id="rId7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svg"/><Relationship Id="rId7" Type="http://schemas.openxmlformats.org/officeDocument/2006/relationships/image" Target="../media/image3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5.svg"/><Relationship Id="rId5" Type="http://schemas.openxmlformats.org/officeDocument/2006/relationships/image" Target="../media/image33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13.svg"/><Relationship Id="rId7" Type="http://schemas.openxmlformats.org/officeDocument/2006/relationships/image" Target="../media/image39.svg"/><Relationship Id="rId12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5.svg"/><Relationship Id="rId5" Type="http://schemas.openxmlformats.org/officeDocument/2006/relationships/image" Target="../media/image33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5.jpg"/><Relationship Id="rId4" Type="http://schemas.openxmlformats.org/officeDocument/2006/relationships/image" Target="../media/image5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5.jpg"/><Relationship Id="rId4" Type="http://schemas.openxmlformats.org/officeDocument/2006/relationships/image" Target="../media/image56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fi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f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f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8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3" Type="http://schemas.openxmlformats.org/officeDocument/2006/relationships/image" Target="../media/image15.sv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13.svg"/><Relationship Id="rId2" Type="http://schemas.openxmlformats.org/officeDocument/2006/relationships/image" Target="../media/image14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02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EBF41-2C0C-4AA6-85CC-77E0CE97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D71DC-5B7F-4A27-BCEB-3CF320801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9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Baby bottle outline">
            <a:extLst>
              <a:ext uri="{FF2B5EF4-FFF2-40B4-BE49-F238E27FC236}">
                <a16:creationId xmlns:a16="http://schemas.microsoft.com/office/drawing/2014/main" id="{6E2F7546-2544-4F35-9D84-0A935E3FC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8485" y="680158"/>
            <a:ext cx="1377242" cy="1377242"/>
          </a:xfrm>
          <a:prstGeom prst="rect">
            <a:avLst/>
          </a:prstGeom>
        </p:spPr>
      </p:pic>
      <p:pic>
        <p:nvPicPr>
          <p:cNvPr id="7" name="Graphic 6" descr="Bottle outline">
            <a:extLst>
              <a:ext uri="{FF2B5EF4-FFF2-40B4-BE49-F238E27FC236}">
                <a16:creationId xmlns:a16="http://schemas.microsoft.com/office/drawing/2014/main" id="{4DC80847-9CB7-4B37-B6B4-4A2756E1F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2292">
            <a:off x="7582255" y="4054368"/>
            <a:ext cx="1377242" cy="1377242"/>
          </a:xfrm>
          <a:prstGeom prst="rect">
            <a:avLst/>
          </a:prstGeom>
        </p:spPr>
      </p:pic>
      <p:pic>
        <p:nvPicPr>
          <p:cNvPr id="13" name="Graphic 12" descr="Medicine outline">
            <a:extLst>
              <a:ext uri="{FF2B5EF4-FFF2-40B4-BE49-F238E27FC236}">
                <a16:creationId xmlns:a16="http://schemas.microsoft.com/office/drawing/2014/main" id="{C3A8571E-D9AC-43CD-A2C6-BF40AA551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1391" y="353034"/>
            <a:ext cx="1377242" cy="1377242"/>
          </a:xfrm>
          <a:prstGeom prst="rect">
            <a:avLst/>
          </a:prstGeom>
        </p:spPr>
      </p:pic>
      <p:pic>
        <p:nvPicPr>
          <p:cNvPr id="15" name="Graphic 14" descr="3d Glasses outline">
            <a:extLst>
              <a:ext uri="{FF2B5EF4-FFF2-40B4-BE49-F238E27FC236}">
                <a16:creationId xmlns:a16="http://schemas.microsoft.com/office/drawing/2014/main" id="{B4F42AAA-0AA8-48E3-B24F-53910BCE62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4059" y="4746225"/>
            <a:ext cx="1377241" cy="1377241"/>
          </a:xfrm>
          <a:prstGeom prst="rect">
            <a:avLst/>
          </a:prstGeom>
        </p:spPr>
      </p:pic>
      <p:pic>
        <p:nvPicPr>
          <p:cNvPr id="19" name="Graphic 18" descr="Alterations &amp; Tailoring outline">
            <a:extLst>
              <a:ext uri="{FF2B5EF4-FFF2-40B4-BE49-F238E27FC236}">
                <a16:creationId xmlns:a16="http://schemas.microsoft.com/office/drawing/2014/main" id="{984AFB25-F0DE-4682-9B4D-E81438724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58454" y="5127725"/>
            <a:ext cx="1377241" cy="1377241"/>
          </a:xfrm>
          <a:prstGeom prst="rect">
            <a:avLst/>
          </a:prstGeom>
        </p:spPr>
      </p:pic>
      <p:pic>
        <p:nvPicPr>
          <p:cNvPr id="21" name="Graphic 20" descr="Balloons outline">
            <a:extLst>
              <a:ext uri="{FF2B5EF4-FFF2-40B4-BE49-F238E27FC236}">
                <a16:creationId xmlns:a16="http://schemas.microsoft.com/office/drawing/2014/main" id="{1809ABDB-644B-4057-8E5C-A7A52EA2F8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93635" y="989977"/>
            <a:ext cx="1377241" cy="1377241"/>
          </a:xfrm>
          <a:prstGeom prst="rect">
            <a:avLst/>
          </a:prstGeom>
        </p:spPr>
      </p:pic>
      <p:pic>
        <p:nvPicPr>
          <p:cNvPr id="23" name="Graphic 22" descr="Candy outline">
            <a:extLst>
              <a:ext uri="{FF2B5EF4-FFF2-40B4-BE49-F238E27FC236}">
                <a16:creationId xmlns:a16="http://schemas.microsoft.com/office/drawing/2014/main" id="{D1037FB8-01A7-47DB-BBA6-6234C0936F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17436" y="5287147"/>
            <a:ext cx="1377241" cy="1377241"/>
          </a:xfrm>
          <a:prstGeom prst="rect">
            <a:avLst/>
          </a:prstGeom>
        </p:spPr>
      </p:pic>
      <p:pic>
        <p:nvPicPr>
          <p:cNvPr id="25" name="Graphic 24" descr="Dry Cleaning outline">
            <a:extLst>
              <a:ext uri="{FF2B5EF4-FFF2-40B4-BE49-F238E27FC236}">
                <a16:creationId xmlns:a16="http://schemas.microsoft.com/office/drawing/2014/main" id="{52D918E8-FF11-4690-A188-122ABC5554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58399" y="3438410"/>
            <a:ext cx="1377241" cy="1377241"/>
          </a:xfrm>
          <a:prstGeom prst="rect">
            <a:avLst/>
          </a:prstGeom>
        </p:spPr>
      </p:pic>
      <p:pic>
        <p:nvPicPr>
          <p:cNvPr id="27" name="Graphic 26" descr="Face with mask outline">
            <a:extLst>
              <a:ext uri="{FF2B5EF4-FFF2-40B4-BE49-F238E27FC236}">
                <a16:creationId xmlns:a16="http://schemas.microsoft.com/office/drawing/2014/main" id="{885FF0A7-D66A-4BE5-AE87-35E5543091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093276" y="4054368"/>
            <a:ext cx="1377241" cy="1377241"/>
          </a:xfrm>
          <a:prstGeom prst="rect">
            <a:avLst/>
          </a:prstGeom>
        </p:spPr>
      </p:pic>
      <p:pic>
        <p:nvPicPr>
          <p:cNvPr id="29" name="Graphic 28" descr="Frappe Cup outline">
            <a:extLst>
              <a:ext uri="{FF2B5EF4-FFF2-40B4-BE49-F238E27FC236}">
                <a16:creationId xmlns:a16="http://schemas.microsoft.com/office/drawing/2014/main" id="{16B22539-1257-447F-9678-BE777119C0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0593665">
            <a:off x="8900358" y="1229653"/>
            <a:ext cx="1377241" cy="1377241"/>
          </a:xfrm>
          <a:prstGeom prst="rect">
            <a:avLst/>
          </a:prstGeom>
        </p:spPr>
      </p:pic>
      <p:pic>
        <p:nvPicPr>
          <p:cNvPr id="31" name="Graphic 30" descr="Latte Cup outline">
            <a:extLst>
              <a:ext uri="{FF2B5EF4-FFF2-40B4-BE49-F238E27FC236}">
                <a16:creationId xmlns:a16="http://schemas.microsoft.com/office/drawing/2014/main" id="{FE184787-AE6D-4DFA-A240-2B1AC1535E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4059" y="2895288"/>
            <a:ext cx="1377242" cy="1377242"/>
          </a:xfrm>
          <a:prstGeom prst="rect">
            <a:avLst/>
          </a:prstGeom>
        </p:spPr>
      </p:pic>
      <p:pic>
        <p:nvPicPr>
          <p:cNvPr id="33" name="Graphic 32" descr="Water Bottle outline">
            <a:extLst>
              <a:ext uri="{FF2B5EF4-FFF2-40B4-BE49-F238E27FC236}">
                <a16:creationId xmlns:a16="http://schemas.microsoft.com/office/drawing/2014/main" id="{B86D6908-4F52-45F6-BF38-CE97E125F1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0973700">
            <a:off x="457071" y="612679"/>
            <a:ext cx="1219902" cy="121990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9BB9FEE-7A4D-4EEC-96CC-3892289EB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4" descr="Fork outline">
            <a:extLst>
              <a:ext uri="{FF2B5EF4-FFF2-40B4-BE49-F238E27FC236}">
                <a16:creationId xmlns:a16="http://schemas.microsoft.com/office/drawing/2014/main" id="{24AB7C59-FCC1-495F-B4E5-62C8AB3252D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365594" y="2759611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476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CORPORATE RESPONSIBILITY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D7617-2637-4A74-BB42-CAAB564EC1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Lesson Idea</a:t>
            </a:r>
          </a:p>
          <a:p>
            <a:r>
              <a:rPr lang="en-US" dirty="0">
                <a:solidFill>
                  <a:schemeClr val="bg1"/>
                </a:solidFill>
              </a:rPr>
              <a:t>How are brands contributing to the global trash pile?</a:t>
            </a:r>
          </a:p>
          <a:p>
            <a:r>
              <a:rPr lang="en-US" dirty="0">
                <a:solidFill>
                  <a:schemeClr val="bg1"/>
                </a:solidFill>
              </a:rPr>
              <a:t>Marketing analysis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is Green Washing?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can an ad shift responsibility?</a:t>
            </a:r>
          </a:p>
        </p:txBody>
      </p:sp>
      <p:pic>
        <p:nvPicPr>
          <p:cNvPr id="3" name="Content Placeholder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4451F7-84A9-4A26-8F16-3066E0C66D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5045"/>
            <a:ext cx="5181600" cy="3452497"/>
          </a:xfrm>
        </p:spPr>
      </p:pic>
    </p:spTree>
    <p:extLst>
      <p:ext uri="{BB962C8B-B14F-4D97-AF65-F5344CB8AC3E}">
        <p14:creationId xmlns:p14="http://schemas.microsoft.com/office/powerpoint/2010/main" val="1550803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CORPORATE RESPONSIBILITY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D7617-2637-4A74-BB42-CAAB564EC1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Lesson Idea</a:t>
            </a:r>
          </a:p>
          <a:p>
            <a:r>
              <a:rPr lang="en-US" dirty="0">
                <a:solidFill>
                  <a:schemeClr val="bg1"/>
                </a:solidFill>
              </a:rPr>
              <a:t>How are brands contributing to the global trash pile?</a:t>
            </a:r>
          </a:p>
          <a:p>
            <a:r>
              <a:rPr lang="en-US" dirty="0">
                <a:solidFill>
                  <a:schemeClr val="bg1"/>
                </a:solidFill>
              </a:rPr>
              <a:t>Marketing analysis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is Green Washing?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can an ad shift responsibility?</a:t>
            </a:r>
          </a:p>
        </p:txBody>
      </p:sp>
      <p:pic>
        <p:nvPicPr>
          <p:cNvPr id="9" name="Content Placeholder 8" descr="Text&#10;&#10;Description automatically generated with low confidence">
            <a:extLst>
              <a:ext uri="{FF2B5EF4-FFF2-40B4-BE49-F238E27FC236}">
                <a16:creationId xmlns:a16="http://schemas.microsoft.com/office/drawing/2014/main" id="{D54850B1-B8E5-4122-AEA6-E40D674638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41325375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CORPORATE RESPONSIBILITY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D7617-2637-4A74-BB42-CAAB564EC1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Lesson Idea</a:t>
            </a:r>
          </a:p>
          <a:p>
            <a:r>
              <a:rPr lang="en-US" dirty="0">
                <a:solidFill>
                  <a:schemeClr val="bg1"/>
                </a:solidFill>
              </a:rPr>
              <a:t>How are brands contributing to the global trash pile?</a:t>
            </a:r>
          </a:p>
          <a:p>
            <a:r>
              <a:rPr lang="en-US" dirty="0">
                <a:solidFill>
                  <a:schemeClr val="bg1"/>
                </a:solidFill>
              </a:rPr>
              <a:t>Marketing analysis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is Green Washing?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can an ad shift responsibility?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History of plastic lobbying groups</a:t>
            </a:r>
          </a:p>
        </p:txBody>
      </p:sp>
      <p:pic>
        <p:nvPicPr>
          <p:cNvPr id="8" name="Content Placeholder 7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AF05FFB1-8AD4-45AF-A518-3BF307AA65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11018980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CORPORATE RESPONSIBILITY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D7617-2637-4A74-BB42-CAAB564EC1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Lesson Idea</a:t>
            </a:r>
          </a:p>
          <a:p>
            <a:r>
              <a:rPr lang="en-US" dirty="0">
                <a:solidFill>
                  <a:schemeClr val="bg1"/>
                </a:solidFill>
              </a:rPr>
              <a:t>How are brands contributing to the global trash pile?</a:t>
            </a:r>
          </a:p>
          <a:p>
            <a:r>
              <a:rPr lang="en-US" dirty="0">
                <a:solidFill>
                  <a:schemeClr val="bg1"/>
                </a:solidFill>
              </a:rPr>
              <a:t>Marketing analysis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is Green Washing?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can an ad shift responsibility?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History of plastic lobbying groups</a:t>
            </a:r>
          </a:p>
          <a:p>
            <a:r>
              <a:rPr lang="en-US" dirty="0">
                <a:solidFill>
                  <a:schemeClr val="bg1"/>
                </a:solidFill>
              </a:rPr>
              <a:t>Holding power to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EFE01-D09F-40F7-8E2C-1FC93ABAEE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People are naming and shaming companies for single use plastic using # isthisyours | Daily Mail Online">
            <a:extLst>
              <a:ext uri="{FF2B5EF4-FFF2-40B4-BE49-F238E27FC236}">
                <a16:creationId xmlns:a16="http://schemas.microsoft.com/office/drawing/2014/main" id="{6039B8FC-FB6B-49E4-8068-26BC88243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20131"/>
            <a:ext cx="5597649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176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CLEAN-UPS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EDE6C-9D62-415D-AD55-EAEC220988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Ocean Cleanup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Mr. Trash Wheel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Seabins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Great Canadian Shoreline Cleanup</a:t>
            </a:r>
          </a:p>
        </p:txBody>
      </p:sp>
      <p:pic>
        <p:nvPicPr>
          <p:cNvPr id="15" name="Content Placeholder 14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95B7AF13-CF10-480E-BF47-B9CCE6F6CC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C320BC-7282-4276-975E-015583EB700E}"/>
              </a:ext>
            </a:extLst>
          </p:cNvPr>
          <p:cNvSpPr/>
          <p:nvPr/>
        </p:nvSpPr>
        <p:spPr>
          <a:xfrm>
            <a:off x="428625" y="2657475"/>
            <a:ext cx="5419725" cy="37433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793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CLEAN-UPS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EDE6C-9D62-415D-AD55-EAEC220988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Ocean Cleanup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Mr. Trash Wheel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Seabins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Great Canadian Shoreline Cleanup</a:t>
            </a:r>
          </a:p>
        </p:txBody>
      </p:sp>
      <p:pic>
        <p:nvPicPr>
          <p:cNvPr id="12" name="Content Placeholder 11" descr="A picture containing text, swimming&#10;&#10;Description automatically generated">
            <a:extLst>
              <a:ext uri="{FF2B5EF4-FFF2-40B4-BE49-F238E27FC236}">
                <a16:creationId xmlns:a16="http://schemas.microsoft.com/office/drawing/2014/main" id="{13F6DC61-13F6-47A8-8864-27359FEE22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2298"/>
            <a:ext cx="5181600" cy="343799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CA32ED-0922-40E9-906C-2F53C1A3E414}"/>
              </a:ext>
            </a:extLst>
          </p:cNvPr>
          <p:cNvSpPr/>
          <p:nvPr/>
        </p:nvSpPr>
        <p:spPr>
          <a:xfrm>
            <a:off x="428625" y="2657475"/>
            <a:ext cx="5419725" cy="37433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594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CLEAN-UPS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EDE6C-9D62-415D-AD55-EAEC220988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Ocean Cleanup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Mr. Trash Wheel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Seabins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Great Canadian Shoreline Cleanup</a:t>
            </a:r>
          </a:p>
        </p:txBody>
      </p:sp>
      <p:pic>
        <p:nvPicPr>
          <p:cNvPr id="8" name="Content Placeholder 7" descr="A picture containing water, blue, pool, swimming&#10;&#10;Description automatically generated">
            <a:extLst>
              <a:ext uri="{FF2B5EF4-FFF2-40B4-BE49-F238E27FC236}">
                <a16:creationId xmlns:a16="http://schemas.microsoft.com/office/drawing/2014/main" id="{9C912B27-A05F-4D56-8925-DB9FE92E76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52EBB9-8EB4-49D9-A486-F8887BA921FB}"/>
              </a:ext>
            </a:extLst>
          </p:cNvPr>
          <p:cNvSpPr/>
          <p:nvPr/>
        </p:nvSpPr>
        <p:spPr>
          <a:xfrm>
            <a:off x="428625" y="2657475"/>
            <a:ext cx="5419725" cy="37433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275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CLEAN-UPS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EDE6C-9D62-415D-AD55-EAEC220988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Ocean Cleanup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Mr. Trash Wheel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Seabins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Great Canadian Shoreline Cleanup</a:t>
            </a:r>
          </a:p>
        </p:txBody>
      </p:sp>
      <p:pic>
        <p:nvPicPr>
          <p:cNvPr id="6" name="Content Placeholder 5" descr="A picture containing outdoor, water, boat, dock&#10;&#10;Description automatically generated">
            <a:extLst>
              <a:ext uri="{FF2B5EF4-FFF2-40B4-BE49-F238E27FC236}">
                <a16:creationId xmlns:a16="http://schemas.microsoft.com/office/drawing/2014/main" id="{9A6C76A7-9EEB-4F3C-96D1-D7C0078A6D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7AEC3C-2AAF-4179-9284-DAC63B845E7A}"/>
              </a:ext>
            </a:extLst>
          </p:cNvPr>
          <p:cNvSpPr/>
          <p:nvPr/>
        </p:nvSpPr>
        <p:spPr>
          <a:xfrm>
            <a:off x="428625" y="3590925"/>
            <a:ext cx="5419725" cy="2809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618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CLEAN-UPS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EDE6C-9D62-415D-AD55-EAEC220988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Ocean Cleanup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Mr. Trash Wheel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Seabins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Great Canadian Shoreline Cleanup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ACE80EE1-2703-4190-9427-FDC6D9C300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08227"/>
            <a:ext cx="5181600" cy="318613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801A1D-0E84-494A-AC25-714D23BA4BA8}"/>
              </a:ext>
            </a:extLst>
          </p:cNvPr>
          <p:cNvSpPr/>
          <p:nvPr/>
        </p:nvSpPr>
        <p:spPr>
          <a:xfrm>
            <a:off x="428625" y="3590925"/>
            <a:ext cx="5419725" cy="2809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574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CLEAN-UPS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EDE6C-9D62-415D-AD55-EAEC220988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Ocean Cleanup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Mr. Trash Wheel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Seabins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Great Canadian Shoreline Cleanup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B07A1DE2-CCF4-4BF1-B2B5-D1374F0D6F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3FAE1A-DBBE-4A94-ABB2-A9C5A80EF259}"/>
              </a:ext>
            </a:extLst>
          </p:cNvPr>
          <p:cNvSpPr/>
          <p:nvPr/>
        </p:nvSpPr>
        <p:spPr>
          <a:xfrm>
            <a:off x="428625" y="4610100"/>
            <a:ext cx="5419725" cy="1790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7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93C2D-A437-434C-988F-669C34C8A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434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SINGLE-USE PLASTIC</a:t>
            </a:r>
          </a:p>
        </p:txBody>
      </p:sp>
      <p:pic>
        <p:nvPicPr>
          <p:cNvPr id="4" name="Graphic 3" descr="Baby bottle outline">
            <a:extLst>
              <a:ext uri="{FF2B5EF4-FFF2-40B4-BE49-F238E27FC236}">
                <a16:creationId xmlns:a16="http://schemas.microsoft.com/office/drawing/2014/main" id="{6E2F7546-2544-4F35-9D84-0A935E3FC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8485" y="680158"/>
            <a:ext cx="1377242" cy="1377242"/>
          </a:xfrm>
          <a:prstGeom prst="rect">
            <a:avLst/>
          </a:prstGeom>
        </p:spPr>
      </p:pic>
      <p:pic>
        <p:nvPicPr>
          <p:cNvPr id="7" name="Graphic 6" descr="Bottle outline">
            <a:extLst>
              <a:ext uri="{FF2B5EF4-FFF2-40B4-BE49-F238E27FC236}">
                <a16:creationId xmlns:a16="http://schemas.microsoft.com/office/drawing/2014/main" id="{4DC80847-9CB7-4B37-B6B4-4A2756E1F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2292">
            <a:off x="7582255" y="4054368"/>
            <a:ext cx="1377242" cy="1377242"/>
          </a:xfrm>
          <a:prstGeom prst="rect">
            <a:avLst/>
          </a:prstGeom>
        </p:spPr>
      </p:pic>
      <p:pic>
        <p:nvPicPr>
          <p:cNvPr id="13" name="Graphic 12" descr="Medicine outline">
            <a:extLst>
              <a:ext uri="{FF2B5EF4-FFF2-40B4-BE49-F238E27FC236}">
                <a16:creationId xmlns:a16="http://schemas.microsoft.com/office/drawing/2014/main" id="{C3A8571E-D9AC-43CD-A2C6-BF40AA551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1391" y="353034"/>
            <a:ext cx="1377242" cy="1377242"/>
          </a:xfrm>
          <a:prstGeom prst="rect">
            <a:avLst/>
          </a:prstGeom>
        </p:spPr>
      </p:pic>
      <p:pic>
        <p:nvPicPr>
          <p:cNvPr id="15" name="Graphic 14" descr="3d Glasses outline">
            <a:extLst>
              <a:ext uri="{FF2B5EF4-FFF2-40B4-BE49-F238E27FC236}">
                <a16:creationId xmlns:a16="http://schemas.microsoft.com/office/drawing/2014/main" id="{B4F42AAA-0AA8-48E3-B24F-53910BCE62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4059" y="4746225"/>
            <a:ext cx="1377241" cy="1377241"/>
          </a:xfrm>
          <a:prstGeom prst="rect">
            <a:avLst/>
          </a:prstGeom>
        </p:spPr>
      </p:pic>
      <p:pic>
        <p:nvPicPr>
          <p:cNvPr id="19" name="Graphic 18" descr="Alterations &amp; Tailoring outline">
            <a:extLst>
              <a:ext uri="{FF2B5EF4-FFF2-40B4-BE49-F238E27FC236}">
                <a16:creationId xmlns:a16="http://schemas.microsoft.com/office/drawing/2014/main" id="{984AFB25-F0DE-4682-9B4D-E81438724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58454" y="5127725"/>
            <a:ext cx="1377241" cy="1377241"/>
          </a:xfrm>
          <a:prstGeom prst="rect">
            <a:avLst/>
          </a:prstGeom>
        </p:spPr>
      </p:pic>
      <p:pic>
        <p:nvPicPr>
          <p:cNvPr id="21" name="Graphic 20" descr="Balloons outline">
            <a:extLst>
              <a:ext uri="{FF2B5EF4-FFF2-40B4-BE49-F238E27FC236}">
                <a16:creationId xmlns:a16="http://schemas.microsoft.com/office/drawing/2014/main" id="{1809ABDB-644B-4057-8E5C-A7A52EA2F8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93635" y="989977"/>
            <a:ext cx="1377241" cy="1377241"/>
          </a:xfrm>
          <a:prstGeom prst="rect">
            <a:avLst/>
          </a:prstGeom>
        </p:spPr>
      </p:pic>
      <p:pic>
        <p:nvPicPr>
          <p:cNvPr id="23" name="Graphic 22" descr="Candy outline">
            <a:extLst>
              <a:ext uri="{FF2B5EF4-FFF2-40B4-BE49-F238E27FC236}">
                <a16:creationId xmlns:a16="http://schemas.microsoft.com/office/drawing/2014/main" id="{D1037FB8-01A7-47DB-BBA6-6234C0936F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17436" y="5287147"/>
            <a:ext cx="1377241" cy="1377241"/>
          </a:xfrm>
          <a:prstGeom prst="rect">
            <a:avLst/>
          </a:prstGeom>
        </p:spPr>
      </p:pic>
      <p:pic>
        <p:nvPicPr>
          <p:cNvPr id="25" name="Graphic 24" descr="Dry Cleaning outline">
            <a:extLst>
              <a:ext uri="{FF2B5EF4-FFF2-40B4-BE49-F238E27FC236}">
                <a16:creationId xmlns:a16="http://schemas.microsoft.com/office/drawing/2014/main" id="{52D918E8-FF11-4690-A188-122ABC5554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58399" y="3438410"/>
            <a:ext cx="1377241" cy="1377241"/>
          </a:xfrm>
          <a:prstGeom prst="rect">
            <a:avLst/>
          </a:prstGeom>
        </p:spPr>
      </p:pic>
      <p:pic>
        <p:nvPicPr>
          <p:cNvPr id="27" name="Graphic 26" descr="Face with mask outline">
            <a:extLst>
              <a:ext uri="{FF2B5EF4-FFF2-40B4-BE49-F238E27FC236}">
                <a16:creationId xmlns:a16="http://schemas.microsoft.com/office/drawing/2014/main" id="{885FF0A7-D66A-4BE5-AE87-35E5543091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093276" y="4054368"/>
            <a:ext cx="1377241" cy="1377241"/>
          </a:xfrm>
          <a:prstGeom prst="rect">
            <a:avLst/>
          </a:prstGeom>
        </p:spPr>
      </p:pic>
      <p:pic>
        <p:nvPicPr>
          <p:cNvPr id="29" name="Graphic 28" descr="Frappe Cup outline">
            <a:extLst>
              <a:ext uri="{FF2B5EF4-FFF2-40B4-BE49-F238E27FC236}">
                <a16:creationId xmlns:a16="http://schemas.microsoft.com/office/drawing/2014/main" id="{16B22539-1257-447F-9678-BE777119C0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0593665">
            <a:off x="8900358" y="1229653"/>
            <a:ext cx="1377241" cy="1377241"/>
          </a:xfrm>
          <a:prstGeom prst="rect">
            <a:avLst/>
          </a:prstGeom>
        </p:spPr>
      </p:pic>
      <p:pic>
        <p:nvPicPr>
          <p:cNvPr id="31" name="Graphic 30" descr="Latte Cup outline">
            <a:extLst>
              <a:ext uri="{FF2B5EF4-FFF2-40B4-BE49-F238E27FC236}">
                <a16:creationId xmlns:a16="http://schemas.microsoft.com/office/drawing/2014/main" id="{FE184787-AE6D-4DFA-A240-2B1AC1535E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4059" y="2895288"/>
            <a:ext cx="1377242" cy="1377242"/>
          </a:xfrm>
          <a:prstGeom prst="rect">
            <a:avLst/>
          </a:prstGeom>
        </p:spPr>
      </p:pic>
      <p:pic>
        <p:nvPicPr>
          <p:cNvPr id="33" name="Graphic 32" descr="Water Bottle outline">
            <a:extLst>
              <a:ext uri="{FF2B5EF4-FFF2-40B4-BE49-F238E27FC236}">
                <a16:creationId xmlns:a16="http://schemas.microsoft.com/office/drawing/2014/main" id="{B86D6908-4F52-45F6-BF38-CE97E125F1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0973700">
            <a:off x="457071" y="612679"/>
            <a:ext cx="1219902" cy="1219902"/>
          </a:xfrm>
          <a:prstGeom prst="rect">
            <a:avLst/>
          </a:prstGeom>
        </p:spPr>
      </p:pic>
      <p:pic>
        <p:nvPicPr>
          <p:cNvPr id="16" name="Content Placeholder 4" descr="Fork outline">
            <a:extLst>
              <a:ext uri="{FF2B5EF4-FFF2-40B4-BE49-F238E27FC236}">
                <a16:creationId xmlns:a16="http://schemas.microsoft.com/office/drawing/2014/main" id="{68972325-24E7-487B-A0CE-DDBEC726F7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365594" y="2759611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30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CLEAN-UPS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EDE6C-9D62-415D-AD55-EAEC220988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Ocean Cleanup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Mr. Trash Wheel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Seabins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Great Canadian Shoreline Cleanup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3FAE1A-DBBE-4A94-ABB2-A9C5A80EF259}"/>
              </a:ext>
            </a:extLst>
          </p:cNvPr>
          <p:cNvSpPr/>
          <p:nvPr/>
        </p:nvSpPr>
        <p:spPr>
          <a:xfrm>
            <a:off x="428625" y="4610100"/>
            <a:ext cx="5419725" cy="1790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9" descr="A picture containing person, child, young&#10;&#10;Description automatically generated">
            <a:extLst>
              <a:ext uri="{FF2B5EF4-FFF2-40B4-BE49-F238E27FC236}">
                <a16:creationId xmlns:a16="http://schemas.microsoft.com/office/drawing/2014/main" id="{4B36B31F-7042-47E2-8FE8-7333A2D679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05" y="1876425"/>
            <a:ext cx="6416695" cy="3563777"/>
          </a:xfrm>
        </p:spPr>
      </p:pic>
    </p:spTree>
    <p:extLst>
      <p:ext uri="{BB962C8B-B14F-4D97-AF65-F5344CB8AC3E}">
        <p14:creationId xmlns:p14="http://schemas.microsoft.com/office/powerpoint/2010/main" val="22075916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CLEAN-UPS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EDE6C-9D62-415D-AD55-EAEC220988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Great Canadian Shoreline Cleanup</a:t>
            </a:r>
          </a:p>
        </p:txBody>
      </p:sp>
      <p:pic>
        <p:nvPicPr>
          <p:cNvPr id="8" name="Content Placeholder 7" descr="A picture containing outdoor, person, tree, swimming&#10;&#10;Description automatically generated">
            <a:extLst>
              <a:ext uri="{FF2B5EF4-FFF2-40B4-BE49-F238E27FC236}">
                <a16:creationId xmlns:a16="http://schemas.microsoft.com/office/drawing/2014/main" id="{EBC990D7-771D-467F-A6F6-BCF477E1E4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108618250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CLEAN-UPS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1BDD0BD-5835-4724-98C1-727FA39A2D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19DE095D-593D-43D4-8238-C200B739EF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9" r="5698"/>
          <a:stretch/>
        </p:blipFill>
        <p:spPr>
          <a:xfrm>
            <a:off x="6395360" y="1825625"/>
            <a:ext cx="4735280" cy="435133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DD3333-123A-48EB-8CE4-89DC1040D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Great Canadian Shoreline Cleanup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Can be done with social distance</a:t>
            </a:r>
          </a:p>
        </p:txBody>
      </p:sp>
    </p:spTree>
    <p:extLst>
      <p:ext uri="{BB962C8B-B14F-4D97-AF65-F5344CB8AC3E}">
        <p14:creationId xmlns:p14="http://schemas.microsoft.com/office/powerpoint/2010/main" val="4301638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CLEAN-UPS</a:t>
            </a:r>
          </a:p>
        </p:txBody>
      </p:sp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6B49A3-7513-42E9-9EA4-6A1B8D0BA3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50" y="1825625"/>
            <a:ext cx="3992099" cy="4351338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7FC97B-0517-4EE7-8FA7-A6BC893F7D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Great Canadian Shoreline Cleanup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Can be done with social distance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Consult Guidelines</a:t>
            </a:r>
          </a:p>
        </p:txBody>
      </p:sp>
    </p:spTree>
    <p:extLst>
      <p:ext uri="{BB962C8B-B14F-4D97-AF65-F5344CB8AC3E}">
        <p14:creationId xmlns:p14="http://schemas.microsoft.com/office/powerpoint/2010/main" val="183017104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CLEAN-UPS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70F1A-1BB6-471F-8862-3A206B5FF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r="50606"/>
          <a:stretch/>
        </p:blipFill>
        <p:spPr>
          <a:xfrm>
            <a:off x="6967537" y="1876425"/>
            <a:ext cx="3438525" cy="435869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984552C-A91C-4982-BBE6-7D19C6E5D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Great Canadian Shoreline Cleanup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Can be done with social distance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Consult Guidelines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Document what you found</a:t>
            </a:r>
          </a:p>
        </p:txBody>
      </p:sp>
    </p:spTree>
    <p:extLst>
      <p:ext uri="{BB962C8B-B14F-4D97-AF65-F5344CB8AC3E}">
        <p14:creationId xmlns:p14="http://schemas.microsoft.com/office/powerpoint/2010/main" val="376050410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1739-E0CB-479C-B8DA-57AB4B32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EEF3A-44A5-4971-A9F6-E963EEE0B0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679BD-744F-4616-8D8D-86CE22C66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4296" y="1837189"/>
            <a:ext cx="5179503" cy="433977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26884CC-F1C7-4C3E-A436-F46459E99900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F1AD693-C8C1-4FBB-9BD4-E1810DE9139B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MEASURE → MANAGE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C7D65-EC22-4B85-92A5-AAD0D80848CD}"/>
              </a:ext>
            </a:extLst>
          </p:cNvPr>
          <p:cNvSpPr txBox="1">
            <a:spLocks/>
          </p:cNvSpPr>
          <p:nvPr/>
        </p:nvSpPr>
        <p:spPr>
          <a:xfrm>
            <a:off x="838200" y="1285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PLASTIC WASTE AUDIT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C0B1F12B-ABC8-4152-990B-03255ECAB3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088090"/>
              </p:ext>
            </p:extLst>
          </p:nvPr>
        </p:nvGraphicFramePr>
        <p:xfrm>
          <a:off x="838200" y="2611019"/>
          <a:ext cx="10515600" cy="3785439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53492314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6921434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670051422"/>
                    </a:ext>
                  </a:extLst>
                </a:gridCol>
              </a:tblGrid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Number per 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Number Per 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710654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Straws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345899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Bags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879668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Coffee Pod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058256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061978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Takeout container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667542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Clamshell of produce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981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05785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1739-E0CB-479C-B8DA-57AB4B32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EEF3A-44A5-4971-A9F6-E963EEE0B0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679BD-744F-4616-8D8D-86CE22C66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4296" y="1837189"/>
            <a:ext cx="5179503" cy="433977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26884CC-F1C7-4C3E-A436-F46459E99900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F1AD693-C8C1-4FBB-9BD4-E1810DE9139B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MEASURE → MANAGE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C7D65-EC22-4B85-92A5-AAD0D80848CD}"/>
              </a:ext>
            </a:extLst>
          </p:cNvPr>
          <p:cNvSpPr txBox="1">
            <a:spLocks/>
          </p:cNvSpPr>
          <p:nvPr/>
        </p:nvSpPr>
        <p:spPr>
          <a:xfrm>
            <a:off x="838200" y="1285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PLASTIC WASTE AUDIT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C0B1F12B-ABC8-4152-990B-03255ECAB3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265673"/>
              </p:ext>
            </p:extLst>
          </p:nvPr>
        </p:nvGraphicFramePr>
        <p:xfrm>
          <a:off x="838200" y="2611019"/>
          <a:ext cx="10515600" cy="3785439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53492314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6921434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670051422"/>
                    </a:ext>
                  </a:extLst>
                </a:gridCol>
              </a:tblGrid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Number per 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Number Per 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710654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Straws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345899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Bags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879668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Coffee Pod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058256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061978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Takeout container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667542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Clamshell of produce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981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98327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1739-E0CB-479C-B8DA-57AB4B32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EEF3A-44A5-4971-A9F6-E963EEE0B0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679BD-744F-4616-8D8D-86CE22C66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4296" y="1837189"/>
            <a:ext cx="5179503" cy="433977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26884CC-F1C7-4C3E-A436-F46459E99900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F1AD693-C8C1-4FBB-9BD4-E1810DE9139B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MEASURE → MANAGE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C7D65-EC22-4B85-92A5-AAD0D80848CD}"/>
              </a:ext>
            </a:extLst>
          </p:cNvPr>
          <p:cNvSpPr txBox="1">
            <a:spLocks/>
          </p:cNvSpPr>
          <p:nvPr/>
        </p:nvSpPr>
        <p:spPr>
          <a:xfrm>
            <a:off x="838200" y="1285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PLASTIC WASTE AUDIT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C0B1F12B-ABC8-4152-990B-03255ECAB3B6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611019"/>
          <a:ext cx="10515600" cy="3785439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53492314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6921434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670051422"/>
                    </a:ext>
                  </a:extLst>
                </a:gridCol>
              </a:tblGrid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Number per 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Number Per 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710654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Straws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345899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Bags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879668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Coffee Pod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058256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061978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Takeout container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667542"/>
                  </a:ext>
                </a:extLst>
              </a:tr>
              <a:tr h="5407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Clamshell of produce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981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51233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1739-E0CB-479C-B8DA-57AB4B32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EEF3A-44A5-4971-A9F6-E963EEE0B0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679BD-744F-4616-8D8D-86CE22C66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4296" y="1837189"/>
            <a:ext cx="5179503" cy="43397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26884CC-F1C7-4C3E-A436-F46459E99900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F1AD693-C8C1-4FBB-9BD4-E1810DE9139B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MEASURE → MANAGE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C7D65-EC22-4B85-92A5-AAD0D80848CD}"/>
              </a:ext>
            </a:extLst>
          </p:cNvPr>
          <p:cNvSpPr txBox="1">
            <a:spLocks/>
          </p:cNvSpPr>
          <p:nvPr/>
        </p:nvSpPr>
        <p:spPr>
          <a:xfrm>
            <a:off x="838200" y="1285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PLASTIC WASTE AUDIT</a:t>
            </a:r>
          </a:p>
        </p:txBody>
      </p:sp>
      <p:pic>
        <p:nvPicPr>
          <p:cNvPr id="11" name="Picture 6" descr="Clear Latch Boxes | The Container Store">
            <a:extLst>
              <a:ext uri="{FF2B5EF4-FFF2-40B4-BE49-F238E27FC236}">
                <a16:creationId xmlns:a16="http://schemas.microsoft.com/office/drawing/2014/main" id="{53C8F8A2-1058-437E-A6C9-C1EFD9520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"/>
          <a:stretch/>
        </p:blipFill>
        <p:spPr bwMode="auto">
          <a:xfrm>
            <a:off x="6501299" y="2332151"/>
            <a:ext cx="4525496" cy="384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F14721E-8C37-4ECB-837A-2D86E4A07100}"/>
              </a:ext>
            </a:extLst>
          </p:cNvPr>
          <p:cNvSpPr txBox="1">
            <a:spLocks/>
          </p:cNvSpPr>
          <p:nvPr/>
        </p:nvSpPr>
        <p:spPr>
          <a:xfrm>
            <a:off x="1316355" y="1027906"/>
            <a:ext cx="4225290" cy="5578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rgbClr val="FFFFFF"/>
                </a:solidFill>
              </a:rPr>
              <a:t>Volume and Weight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698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1739-E0CB-479C-B8DA-57AB4B32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EEF3A-44A5-4971-A9F6-E963EEE0B0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679BD-744F-4616-8D8D-86CE22C66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4296" y="1837189"/>
            <a:ext cx="5179503" cy="43397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26884CC-F1C7-4C3E-A436-F46459E99900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F1AD693-C8C1-4FBB-9BD4-E1810DE9139B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MEASURE → MANAGE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C7D65-EC22-4B85-92A5-AAD0D80848CD}"/>
              </a:ext>
            </a:extLst>
          </p:cNvPr>
          <p:cNvSpPr txBox="1">
            <a:spLocks/>
          </p:cNvSpPr>
          <p:nvPr/>
        </p:nvSpPr>
        <p:spPr>
          <a:xfrm>
            <a:off x="838200" y="1285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PLASTIC WASTE AUDIT</a:t>
            </a:r>
          </a:p>
        </p:txBody>
      </p:sp>
      <p:pic>
        <p:nvPicPr>
          <p:cNvPr id="11" name="Picture 6" descr="Clear Latch Boxes | The Container Store">
            <a:extLst>
              <a:ext uri="{FF2B5EF4-FFF2-40B4-BE49-F238E27FC236}">
                <a16:creationId xmlns:a16="http://schemas.microsoft.com/office/drawing/2014/main" id="{53C8F8A2-1058-437E-A6C9-C1EFD9520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"/>
          <a:stretch/>
        </p:blipFill>
        <p:spPr bwMode="auto">
          <a:xfrm>
            <a:off x="6501299" y="2332151"/>
            <a:ext cx="4525496" cy="384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534E3D-4928-4332-BE89-BC001D489B47}"/>
              </a:ext>
            </a:extLst>
          </p:cNvPr>
          <p:cNvCxnSpPr>
            <a:cxnSpLocks/>
          </p:cNvCxnSpPr>
          <p:nvPr/>
        </p:nvCxnSpPr>
        <p:spPr>
          <a:xfrm flipV="1">
            <a:off x="7997367" y="4440091"/>
            <a:ext cx="0" cy="1203728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5E7207-8FE8-4C91-B8FC-010AE6C19CC7}"/>
              </a:ext>
            </a:extLst>
          </p:cNvPr>
          <p:cNvCxnSpPr>
            <a:cxnSpLocks/>
          </p:cNvCxnSpPr>
          <p:nvPr/>
        </p:nvCxnSpPr>
        <p:spPr>
          <a:xfrm flipV="1">
            <a:off x="7997367" y="5141086"/>
            <a:ext cx="2657153" cy="658509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702FE0-AED8-44E3-A313-5B0065AC978F}"/>
              </a:ext>
            </a:extLst>
          </p:cNvPr>
          <p:cNvCxnSpPr>
            <a:cxnSpLocks/>
          </p:cNvCxnSpPr>
          <p:nvPr/>
        </p:nvCxnSpPr>
        <p:spPr>
          <a:xfrm flipH="1" flipV="1">
            <a:off x="6975385" y="5218973"/>
            <a:ext cx="953851" cy="580622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2F14721E-8C37-4ECB-837A-2D86E4A07100}"/>
              </a:ext>
            </a:extLst>
          </p:cNvPr>
          <p:cNvSpPr txBox="1">
            <a:spLocks/>
          </p:cNvSpPr>
          <p:nvPr/>
        </p:nvSpPr>
        <p:spPr>
          <a:xfrm>
            <a:off x="1316355" y="1027906"/>
            <a:ext cx="4225290" cy="5578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rgbClr val="FFFFFF"/>
                </a:solidFill>
              </a:rPr>
              <a:t>Volume and Weight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38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7A4F-3CA4-43F2-A179-F8BA835B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0" y="2083081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Fork outline">
            <a:extLst>
              <a:ext uri="{FF2B5EF4-FFF2-40B4-BE49-F238E27FC236}">
                <a16:creationId xmlns:a16="http://schemas.microsoft.com/office/drawing/2014/main" id="{41325FC7-6AB6-4B9A-AFB6-00F1F7728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5594" y="2759611"/>
            <a:ext cx="1325563" cy="1325563"/>
          </a:xfrm>
        </p:spPr>
      </p:pic>
    </p:spTree>
    <p:extLst>
      <p:ext uri="{BB962C8B-B14F-4D97-AF65-F5344CB8AC3E}">
        <p14:creationId xmlns:p14="http://schemas.microsoft.com/office/powerpoint/2010/main" val="360459524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1739-E0CB-479C-B8DA-57AB4B32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679BD-744F-4616-8D8D-86CE22C66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4296" y="1837189"/>
            <a:ext cx="5179503" cy="43397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26884CC-F1C7-4C3E-A436-F46459E99900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F1AD693-C8C1-4FBB-9BD4-E1810DE9139B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MEASURE → MANAGE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C7D65-EC22-4B85-92A5-AAD0D80848CD}"/>
              </a:ext>
            </a:extLst>
          </p:cNvPr>
          <p:cNvSpPr txBox="1">
            <a:spLocks/>
          </p:cNvSpPr>
          <p:nvPr/>
        </p:nvSpPr>
        <p:spPr>
          <a:xfrm>
            <a:off x="838200" y="1285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PLASTIC WASTE AUDIT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534E3D-4928-4332-BE89-BC001D489B47}"/>
              </a:ext>
            </a:extLst>
          </p:cNvPr>
          <p:cNvCxnSpPr>
            <a:cxnSpLocks/>
          </p:cNvCxnSpPr>
          <p:nvPr/>
        </p:nvCxnSpPr>
        <p:spPr>
          <a:xfrm flipV="1">
            <a:off x="7997367" y="4440091"/>
            <a:ext cx="0" cy="1203728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5E7207-8FE8-4C91-B8FC-010AE6C19CC7}"/>
              </a:ext>
            </a:extLst>
          </p:cNvPr>
          <p:cNvCxnSpPr>
            <a:cxnSpLocks/>
          </p:cNvCxnSpPr>
          <p:nvPr/>
        </p:nvCxnSpPr>
        <p:spPr>
          <a:xfrm flipV="1">
            <a:off x="7997367" y="5141086"/>
            <a:ext cx="2657153" cy="658509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702FE0-AED8-44E3-A313-5B0065AC978F}"/>
              </a:ext>
            </a:extLst>
          </p:cNvPr>
          <p:cNvCxnSpPr>
            <a:cxnSpLocks/>
          </p:cNvCxnSpPr>
          <p:nvPr/>
        </p:nvCxnSpPr>
        <p:spPr>
          <a:xfrm flipH="1" flipV="1">
            <a:off x="6975385" y="5218973"/>
            <a:ext cx="953851" cy="580622"/>
          </a:xfrm>
          <a:prstGeom prst="straightConnector1">
            <a:avLst/>
          </a:prstGeom>
          <a:ln w="412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2F14721E-8C37-4ECB-837A-2D86E4A07100}"/>
              </a:ext>
            </a:extLst>
          </p:cNvPr>
          <p:cNvSpPr txBox="1">
            <a:spLocks/>
          </p:cNvSpPr>
          <p:nvPr/>
        </p:nvSpPr>
        <p:spPr>
          <a:xfrm>
            <a:off x="1316355" y="1027906"/>
            <a:ext cx="4225290" cy="5578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FFFFFF"/>
                </a:solidFill>
              </a:rPr>
              <a:t>Wear Your Waste</a:t>
            </a:r>
          </a:p>
        </p:txBody>
      </p:sp>
      <p:pic>
        <p:nvPicPr>
          <p:cNvPr id="5122" name="Picture 2" descr="We Wore our Plastic Waste IN PUBLIC for 7 Days - It Changed Our Lives -  YouTube">
            <a:extLst>
              <a:ext uri="{FF2B5EF4-FFF2-40B4-BE49-F238E27FC236}">
                <a16:creationId xmlns:a16="http://schemas.microsoft.com/office/drawing/2014/main" id="{71641AE1-A9D9-428B-99CD-DCDFD6CF4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2497656"/>
            <a:ext cx="6540990" cy="36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7679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EBAEC-5249-487E-9854-2F5530F4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B7BB037-E9F7-4E70-8386-38CDCAB6F94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pic>
        <p:nvPicPr>
          <p:cNvPr id="4" name="Plastic Cycle_AsapScience">
            <a:hlinkClick r:id="" action="ppaction://media"/>
            <a:extLst>
              <a:ext uri="{FF2B5EF4-FFF2-40B4-BE49-F238E27FC236}">
                <a16:creationId xmlns:a16="http://schemas.microsoft.com/office/drawing/2014/main" id="{22230A49-D7AD-46F5-B646-72D418F829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180" y="980774"/>
            <a:ext cx="9565639" cy="538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925232" y="-31071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7200" dirty="0">
                <a:solidFill>
                  <a:schemeClr val="bg1"/>
                </a:solidFill>
              </a:rPr>
              <a:t>3Rs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sz="7200">
                <a:solidFill>
                  <a:schemeClr val="bg1"/>
                </a:solidFill>
              </a:rPr>
              <a:t>6Rs</a:t>
            </a:r>
            <a:endParaRPr lang="en-CA" sz="7200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79CB899-B6E7-4B14-B3C2-B5A6B58FD98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</p:spTree>
    <p:extLst>
      <p:ext uri="{BB962C8B-B14F-4D97-AF65-F5344CB8AC3E}">
        <p14:creationId xmlns:p14="http://schemas.microsoft.com/office/powerpoint/2010/main" val="40521121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925232" y="-31071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7200" dirty="0">
                <a:solidFill>
                  <a:schemeClr val="bg1"/>
                </a:solidFill>
              </a:rPr>
              <a:t>3Rs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8200" y="3396610"/>
            <a:ext cx="2713703" cy="1268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Reduce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36691" y="3401525"/>
            <a:ext cx="2713703" cy="12683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Reuse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23676" y="3406441"/>
            <a:ext cx="2713703" cy="12683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Recycle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3115" y="5171336"/>
            <a:ext cx="2713703" cy="12683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Rethink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41606" y="5176251"/>
            <a:ext cx="2713703" cy="1268362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Repair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28591" y="5181167"/>
            <a:ext cx="2713703" cy="126836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Refuse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sz="7200">
                <a:solidFill>
                  <a:schemeClr val="bg1"/>
                </a:solidFill>
              </a:rPr>
              <a:t>6Rs</a:t>
            </a:r>
            <a:endParaRPr lang="en-CA" sz="7200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79CB899-B6E7-4B14-B3C2-B5A6B58FD98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</p:spTree>
    <p:extLst>
      <p:ext uri="{BB962C8B-B14F-4D97-AF65-F5344CB8AC3E}">
        <p14:creationId xmlns:p14="http://schemas.microsoft.com/office/powerpoint/2010/main" val="230568603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925232" y="-31071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7200" dirty="0">
                <a:solidFill>
                  <a:schemeClr val="bg1"/>
                </a:solidFill>
              </a:rPr>
              <a:t>3Rs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8200" y="3396610"/>
            <a:ext cx="2713703" cy="1268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Reduce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36691" y="3401525"/>
            <a:ext cx="2713703" cy="12683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Reuse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23676" y="3406441"/>
            <a:ext cx="2713703" cy="12683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Recycle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3115" y="5171336"/>
            <a:ext cx="2713703" cy="1268362"/>
          </a:xfrm>
          <a:prstGeom prst="roundRect">
            <a:avLst/>
          </a:prstGeom>
          <a:ln w="88900">
            <a:solidFill>
              <a:schemeClr val="accent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Rethink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41606" y="5176251"/>
            <a:ext cx="2713703" cy="1268362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Repair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28591" y="5181167"/>
            <a:ext cx="2713703" cy="126836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/>
              <a:t>Refuse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sz="7200">
                <a:solidFill>
                  <a:schemeClr val="bg1"/>
                </a:solidFill>
              </a:rPr>
              <a:t>6Rs</a:t>
            </a:r>
            <a:endParaRPr lang="en-CA" sz="7200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79CB899-B6E7-4B14-B3C2-B5A6B58FD98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</p:spTree>
    <p:extLst>
      <p:ext uri="{BB962C8B-B14F-4D97-AF65-F5344CB8AC3E}">
        <p14:creationId xmlns:p14="http://schemas.microsoft.com/office/powerpoint/2010/main" val="23187276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4EF5-412A-4ED0-A027-924350E5D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5CBB609-14F6-4E0B-AE8A-E663F7BC7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/>
          <a:stretch/>
        </p:blipFill>
        <p:spPr>
          <a:xfrm>
            <a:off x="2466975" y="1679872"/>
            <a:ext cx="726774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EAF3D-E12A-4BBC-9D51-67AB09C3CCA6}"/>
              </a:ext>
            </a:extLst>
          </p:cNvPr>
          <p:cNvSpPr txBox="1"/>
          <p:nvPr/>
        </p:nvSpPr>
        <p:spPr>
          <a:xfrm>
            <a:off x="149225" y="6031210"/>
            <a:ext cx="6436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GaramondPro-Regular"/>
              </a:rPr>
              <a:t>Artist Shady Rabab has been teaching kids how to turn plastic bottles into amazing</a:t>
            </a:r>
          </a:p>
          <a:p>
            <a:pPr algn="l"/>
            <a:r>
              <a:rPr lang="en-US" sz="1800" b="0" i="0" u="none" strike="noStrike" baseline="0" dirty="0">
                <a:latin typeface="AGaramondPro-Regular"/>
              </a:rPr>
              <a:t>musical instruments.</a:t>
            </a:r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F50EAF0-3570-4ACA-B147-9DF38ED8CD49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</p:spTree>
    <p:extLst>
      <p:ext uri="{BB962C8B-B14F-4D97-AF65-F5344CB8AC3E}">
        <p14:creationId xmlns:p14="http://schemas.microsoft.com/office/powerpoint/2010/main" val="217625936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84C2-D672-4FEA-9347-EEE44331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33232-9E9D-4883-86C5-C0AE39B79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icaella Pedros uses shrunk plastic bottles to join furniture">
            <a:extLst>
              <a:ext uri="{FF2B5EF4-FFF2-40B4-BE49-F238E27FC236}">
                <a16:creationId xmlns:a16="http://schemas.microsoft.com/office/drawing/2014/main" id="{CAA1ADC5-EE73-4613-8C9C-857705E65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81" y="1228725"/>
            <a:ext cx="8845838" cy="497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4EC9123-6F4D-4892-829D-EB6F913053B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</p:spTree>
    <p:extLst>
      <p:ext uri="{BB962C8B-B14F-4D97-AF65-F5344CB8AC3E}">
        <p14:creationId xmlns:p14="http://schemas.microsoft.com/office/powerpoint/2010/main" val="19456223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D0AE-1273-4A99-A7CA-5313840A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onut with sprinkles&#10;&#10;Description automatically generated">
            <a:extLst>
              <a:ext uri="{FF2B5EF4-FFF2-40B4-BE49-F238E27FC236}">
                <a16:creationId xmlns:a16="http://schemas.microsoft.com/office/drawing/2014/main" id="{E43A4A15-6441-43A9-9D23-C3BFA5178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73" y="1882775"/>
            <a:ext cx="6518053" cy="435133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B84C0D-4955-4CF2-BE53-C4D945174E62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</p:spTree>
    <p:extLst>
      <p:ext uri="{BB962C8B-B14F-4D97-AF65-F5344CB8AC3E}">
        <p14:creationId xmlns:p14="http://schemas.microsoft.com/office/powerpoint/2010/main" val="35254702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909C7D-BA04-4B04-98CF-2259EBC0E4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b="6763"/>
          <a:stretch/>
        </p:blipFill>
        <p:spPr>
          <a:xfrm>
            <a:off x="1038224" y="1708877"/>
            <a:ext cx="10115551" cy="4779728"/>
          </a:xfr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34ABC53-0680-4C20-8343-8CE0D99FF49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3B61C7-A13A-4E99-8212-523FB85363CD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Precious Plastic</a:t>
            </a:r>
          </a:p>
        </p:txBody>
      </p:sp>
    </p:spTree>
    <p:extLst>
      <p:ext uri="{BB962C8B-B14F-4D97-AF65-F5344CB8AC3E}">
        <p14:creationId xmlns:p14="http://schemas.microsoft.com/office/powerpoint/2010/main" val="258858304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A9058453-B407-488D-ADB6-4FCDE0F08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23333" r="23907" b="7639"/>
          <a:stretch/>
        </p:blipFill>
        <p:spPr>
          <a:xfrm>
            <a:off x="2557462" y="1619250"/>
            <a:ext cx="7077076" cy="4733925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CA5D626-92DD-40E1-B129-353F37AF5F8D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B325EF-2B07-4B31-BC1B-0D6C35EC2E8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Precious Plastic</a:t>
            </a:r>
          </a:p>
        </p:txBody>
      </p:sp>
    </p:spTree>
    <p:extLst>
      <p:ext uri="{BB962C8B-B14F-4D97-AF65-F5344CB8AC3E}">
        <p14:creationId xmlns:p14="http://schemas.microsoft.com/office/powerpoint/2010/main" val="2517248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7A4F-3CA4-43F2-A179-F8BA835B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0" y="2083081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Fork outline">
            <a:extLst>
              <a:ext uri="{FF2B5EF4-FFF2-40B4-BE49-F238E27FC236}">
                <a16:creationId xmlns:a16="http://schemas.microsoft.com/office/drawing/2014/main" id="{41325FC7-6AB6-4B9A-AFB6-00F1F7728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5594" y="2759611"/>
            <a:ext cx="1325563" cy="1325563"/>
          </a:xfrm>
        </p:spPr>
      </p:pic>
      <p:pic>
        <p:nvPicPr>
          <p:cNvPr id="4" name="Graphic 3" descr="Recycle with solid fill">
            <a:extLst>
              <a:ext uri="{FF2B5EF4-FFF2-40B4-BE49-F238E27FC236}">
                <a16:creationId xmlns:a16="http://schemas.microsoft.com/office/drawing/2014/main" id="{451CD855-2B60-462E-820D-72B9DBD87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2751" y="2759611"/>
            <a:ext cx="1325563" cy="1325563"/>
          </a:xfrm>
          <a:prstGeom prst="rect">
            <a:avLst/>
          </a:prstGeom>
        </p:spPr>
      </p:pic>
      <p:pic>
        <p:nvPicPr>
          <p:cNvPr id="13" name="Graphic 12" descr="Arrow Right outline">
            <a:extLst>
              <a:ext uri="{FF2B5EF4-FFF2-40B4-BE49-F238E27FC236}">
                <a16:creationId xmlns:a16="http://schemas.microsoft.com/office/drawing/2014/main" id="{78C59F0A-66CC-4E46-B93F-86992EDD3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68053" y="29951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74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F144-3BA0-430F-903F-9BC05012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icture containing text, cup, coffee, drink&#10;&#10;Description automatically generated">
            <a:extLst>
              <a:ext uri="{FF2B5EF4-FFF2-40B4-BE49-F238E27FC236}">
                <a16:creationId xmlns:a16="http://schemas.microsoft.com/office/drawing/2014/main" id="{E2E5229D-4F00-4812-A902-F7E059B359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2496344"/>
            <a:ext cx="3009900" cy="30099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8B0B-7436-4D9C-9578-4B4B092751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B6337E2-3466-4EF1-94EB-FFB84E4B7DD2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2F3F0BC-E9A5-4418-9062-BAE7693C94C1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WHAT CAN YOU DO WITH A YOGURT TUB?</a:t>
            </a:r>
          </a:p>
        </p:txBody>
      </p:sp>
    </p:spTree>
    <p:extLst>
      <p:ext uri="{BB962C8B-B14F-4D97-AF65-F5344CB8AC3E}">
        <p14:creationId xmlns:p14="http://schemas.microsoft.com/office/powerpoint/2010/main" val="194593580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F144-3BA0-430F-903F-9BC05012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icture containing text, cup, coffee, drink&#10;&#10;Description automatically generated">
            <a:extLst>
              <a:ext uri="{FF2B5EF4-FFF2-40B4-BE49-F238E27FC236}">
                <a16:creationId xmlns:a16="http://schemas.microsoft.com/office/drawing/2014/main" id="{E2E5229D-4F00-4812-A902-F7E059B359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496344"/>
            <a:ext cx="3009900" cy="3009900"/>
          </a:xfrm>
        </p:spPr>
      </p:pic>
      <p:pic>
        <p:nvPicPr>
          <p:cNvPr id="5" name="Content Placeholder 4" descr="A picture containing person, indoor, wall, child&#10;&#10;Description automatically generated">
            <a:extLst>
              <a:ext uri="{FF2B5EF4-FFF2-40B4-BE49-F238E27FC236}">
                <a16:creationId xmlns:a16="http://schemas.microsoft.com/office/drawing/2014/main" id="{97B73F54-E611-429B-A766-08991257EA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182019"/>
            <a:ext cx="4876800" cy="3638550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B6337E2-3466-4EF1-94EB-FFB84E4B7DD2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2F3F0BC-E9A5-4418-9062-BAE7693C94C1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WHAT CAN YOU DO WITH A YOGURT TUB?</a:t>
            </a:r>
          </a:p>
        </p:txBody>
      </p:sp>
    </p:spTree>
    <p:extLst>
      <p:ext uri="{BB962C8B-B14F-4D97-AF65-F5344CB8AC3E}">
        <p14:creationId xmlns:p14="http://schemas.microsoft.com/office/powerpoint/2010/main" val="51572070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F144-3BA0-430F-903F-9BC05012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icture containing text, cup, coffee, drink&#10;&#10;Description automatically generated">
            <a:extLst>
              <a:ext uri="{FF2B5EF4-FFF2-40B4-BE49-F238E27FC236}">
                <a16:creationId xmlns:a16="http://schemas.microsoft.com/office/drawing/2014/main" id="{E2E5229D-4F00-4812-A902-F7E059B359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496344"/>
            <a:ext cx="3009900" cy="30099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B73F54-E611-429B-A766-08991257EA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600" y="2262077"/>
            <a:ext cx="4876800" cy="3478434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B6337E2-3466-4EF1-94EB-FFB84E4B7DD2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2F3F0BC-E9A5-4418-9062-BAE7693C94C1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WHAT CAN YOU DO WITH A YOGURT TUB?</a:t>
            </a:r>
          </a:p>
        </p:txBody>
      </p:sp>
    </p:spTree>
    <p:extLst>
      <p:ext uri="{BB962C8B-B14F-4D97-AF65-F5344CB8AC3E}">
        <p14:creationId xmlns:p14="http://schemas.microsoft.com/office/powerpoint/2010/main" val="123553780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F144-3BA0-430F-903F-9BC05012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icture containing text, cup, coffee, drink&#10;&#10;Description automatically generated">
            <a:extLst>
              <a:ext uri="{FF2B5EF4-FFF2-40B4-BE49-F238E27FC236}">
                <a16:creationId xmlns:a16="http://schemas.microsoft.com/office/drawing/2014/main" id="{E2E5229D-4F00-4812-A902-F7E059B359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496344"/>
            <a:ext cx="3009900" cy="30099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B73F54-E611-429B-A766-08991257EA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600" y="2629694"/>
            <a:ext cx="4876800" cy="2743200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B6337E2-3466-4EF1-94EB-FFB84E4B7DD2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2F3F0BC-E9A5-4418-9062-BAE7693C94C1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WHAT CAN YOU DO WITH A YOGURT TUB?</a:t>
            </a:r>
          </a:p>
        </p:txBody>
      </p:sp>
    </p:spTree>
    <p:extLst>
      <p:ext uri="{BB962C8B-B14F-4D97-AF65-F5344CB8AC3E}">
        <p14:creationId xmlns:p14="http://schemas.microsoft.com/office/powerpoint/2010/main" val="14531499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F144-3BA0-430F-903F-9BC05012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icture containing text, cup, coffee, drink&#10;&#10;Description automatically generated">
            <a:extLst>
              <a:ext uri="{FF2B5EF4-FFF2-40B4-BE49-F238E27FC236}">
                <a16:creationId xmlns:a16="http://schemas.microsoft.com/office/drawing/2014/main" id="{E2E5229D-4F00-4812-A902-F7E059B359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496344"/>
            <a:ext cx="3009900" cy="30099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B73F54-E611-429B-A766-08991257EA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4200" y="2629694"/>
            <a:ext cx="3657600" cy="2743200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B6337E2-3466-4EF1-94EB-FFB84E4B7DD2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2F3F0BC-E9A5-4418-9062-BAE7693C94C1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WHAT CAN YOU DO WITH A YOGURT TUB?</a:t>
            </a:r>
          </a:p>
        </p:txBody>
      </p:sp>
    </p:spTree>
    <p:extLst>
      <p:ext uri="{BB962C8B-B14F-4D97-AF65-F5344CB8AC3E}">
        <p14:creationId xmlns:p14="http://schemas.microsoft.com/office/powerpoint/2010/main" val="35559698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F144-3BA0-430F-903F-9BC05012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icture containing text, cup, coffee, drink&#10;&#10;Description automatically generated">
            <a:extLst>
              <a:ext uri="{FF2B5EF4-FFF2-40B4-BE49-F238E27FC236}">
                <a16:creationId xmlns:a16="http://schemas.microsoft.com/office/drawing/2014/main" id="{E2E5229D-4F00-4812-A902-F7E059B359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496344"/>
            <a:ext cx="3009900" cy="30099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B73F54-E611-429B-A766-08991257EA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754" y="2629694"/>
            <a:ext cx="2734491" cy="2743200"/>
          </a:xfr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B6337E2-3466-4EF1-94EB-FFB84E4B7DD2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2F3F0BC-E9A5-4418-9062-BAE7693C94C1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WHAT CAN YOU DO WITH A YOGURT TUB?</a:t>
            </a:r>
          </a:p>
        </p:txBody>
      </p:sp>
    </p:spTree>
    <p:extLst>
      <p:ext uri="{BB962C8B-B14F-4D97-AF65-F5344CB8AC3E}">
        <p14:creationId xmlns:p14="http://schemas.microsoft.com/office/powerpoint/2010/main" val="372247121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A52E8830-BF32-4CCC-889D-2DC0B6C095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9" y="1581870"/>
            <a:ext cx="3196155" cy="4351338"/>
          </a:xfrm>
        </p:spPr>
      </p:pic>
      <p:pic>
        <p:nvPicPr>
          <p:cNvPr id="14" name="Content Placeholder 13" descr="A picture containing floor&#10;&#10;Description automatically generated">
            <a:extLst>
              <a:ext uri="{FF2B5EF4-FFF2-40B4-BE49-F238E27FC236}">
                <a16:creationId xmlns:a16="http://schemas.microsoft.com/office/drawing/2014/main" id="{3780A1BE-DF48-415D-85F0-189CD77408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29" y="2793534"/>
            <a:ext cx="4120307" cy="3139674"/>
          </a:xfrm>
        </p:spPr>
      </p:pic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C78A7A0-69E0-4BB4-B465-789BF978B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71" y="1364319"/>
            <a:ext cx="3870990" cy="51954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0E56AD-3FC0-450F-B3FF-E3CE4BBAA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53843C1-E8EC-4E53-A3A9-5C0951C108B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SMALL SCALE SOLUTIONS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86C0B61-A946-468A-833B-8F8C227584B6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U of T Trash Team</a:t>
            </a:r>
          </a:p>
        </p:txBody>
      </p:sp>
    </p:spTree>
    <p:extLst>
      <p:ext uri="{BB962C8B-B14F-4D97-AF65-F5344CB8AC3E}">
        <p14:creationId xmlns:p14="http://schemas.microsoft.com/office/powerpoint/2010/main" val="359443641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3E3E-A1C9-473C-9BD2-05A23DD8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5D810-44A8-4116-9E34-90B0BD033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Your Plastic Footprint: The Facts About Plastic Pollution and What You Can  Do to Reduce Your Footprint: Salt, Rachel: 9780228102489: Books - Amazon.ca">
            <a:extLst>
              <a:ext uri="{FF2B5EF4-FFF2-40B4-BE49-F238E27FC236}">
                <a16:creationId xmlns:a16="http://schemas.microsoft.com/office/drawing/2014/main" id="{653EC4B9-218E-4BD2-8A75-6FB0F3D91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6" y="206628"/>
            <a:ext cx="5015445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01940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3E3E-A1C9-473C-9BD2-05A23DD8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5D810-44A8-4116-9E34-90B0BD033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Your Plastic Footprint: The Facts About Plastic Pollution and What You Can  Do to Reduce Your Footprint: Salt, Rachel: 9780228102489: Books - Amazon.ca">
            <a:extLst>
              <a:ext uri="{FF2B5EF4-FFF2-40B4-BE49-F238E27FC236}">
                <a16:creationId xmlns:a16="http://schemas.microsoft.com/office/drawing/2014/main" id="{653EC4B9-218E-4BD2-8A75-6FB0F3D91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6" y="206628"/>
            <a:ext cx="5015445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Plastic Problem: Salt, Rachel: 9780228102311: Books - Amazon.ca">
            <a:extLst>
              <a:ext uri="{FF2B5EF4-FFF2-40B4-BE49-F238E27FC236}">
                <a16:creationId xmlns:a16="http://schemas.microsoft.com/office/drawing/2014/main" id="{949F1ACA-0D5D-4974-8E26-EDAC898BE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96" y="206628"/>
            <a:ext cx="5188288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375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7A4F-3CA4-43F2-A179-F8BA835B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0" y="2083081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Fork outline">
            <a:extLst>
              <a:ext uri="{FF2B5EF4-FFF2-40B4-BE49-F238E27FC236}">
                <a16:creationId xmlns:a16="http://schemas.microsoft.com/office/drawing/2014/main" id="{41325FC7-6AB6-4B9A-AFB6-00F1F7728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5594" y="2759611"/>
            <a:ext cx="1325563" cy="1325563"/>
          </a:xfrm>
        </p:spPr>
      </p:pic>
      <p:pic>
        <p:nvPicPr>
          <p:cNvPr id="4" name="Graphic 3" descr="Recycle with solid fill">
            <a:extLst>
              <a:ext uri="{FF2B5EF4-FFF2-40B4-BE49-F238E27FC236}">
                <a16:creationId xmlns:a16="http://schemas.microsoft.com/office/drawing/2014/main" id="{451CD855-2B60-462E-820D-72B9DBD87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2751" y="2759611"/>
            <a:ext cx="1325563" cy="1325563"/>
          </a:xfrm>
          <a:prstGeom prst="rect">
            <a:avLst/>
          </a:prstGeom>
        </p:spPr>
      </p:pic>
      <p:pic>
        <p:nvPicPr>
          <p:cNvPr id="10" name="Graphic 9" descr="Factory outline">
            <a:extLst>
              <a:ext uri="{FF2B5EF4-FFF2-40B4-BE49-F238E27FC236}">
                <a16:creationId xmlns:a16="http://schemas.microsoft.com/office/drawing/2014/main" id="{EF50F974-7B8F-41D1-9A13-8D77E865C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2280" y="2799501"/>
            <a:ext cx="1325563" cy="1325563"/>
          </a:xfrm>
          <a:prstGeom prst="rect">
            <a:avLst/>
          </a:prstGeom>
        </p:spPr>
      </p:pic>
      <p:pic>
        <p:nvPicPr>
          <p:cNvPr id="13" name="Graphic 12" descr="Arrow Right outline">
            <a:extLst>
              <a:ext uri="{FF2B5EF4-FFF2-40B4-BE49-F238E27FC236}">
                <a16:creationId xmlns:a16="http://schemas.microsoft.com/office/drawing/2014/main" id="{78C59F0A-66CC-4E46-B93F-86992EDD36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68053" y="2995178"/>
            <a:ext cx="914400" cy="914400"/>
          </a:xfrm>
          <a:prstGeom prst="rect">
            <a:avLst/>
          </a:prstGeom>
        </p:spPr>
      </p:pic>
      <p:pic>
        <p:nvPicPr>
          <p:cNvPr id="14" name="Graphic 13" descr="Arrow Right outline">
            <a:extLst>
              <a:ext uri="{FF2B5EF4-FFF2-40B4-BE49-F238E27FC236}">
                <a16:creationId xmlns:a16="http://schemas.microsoft.com/office/drawing/2014/main" id="{DBC278BF-78ED-47A3-A944-03874604F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35817" y="30049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04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7A4F-3CA4-43F2-A179-F8BA835B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0" y="2083081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Fork outline">
            <a:extLst>
              <a:ext uri="{FF2B5EF4-FFF2-40B4-BE49-F238E27FC236}">
                <a16:creationId xmlns:a16="http://schemas.microsoft.com/office/drawing/2014/main" id="{41325FC7-6AB6-4B9A-AFB6-00F1F7728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5594" y="2759611"/>
            <a:ext cx="1325563" cy="1325563"/>
          </a:xfrm>
        </p:spPr>
      </p:pic>
      <p:pic>
        <p:nvPicPr>
          <p:cNvPr id="4" name="Graphic 3" descr="Recycle with solid fill">
            <a:extLst>
              <a:ext uri="{FF2B5EF4-FFF2-40B4-BE49-F238E27FC236}">
                <a16:creationId xmlns:a16="http://schemas.microsoft.com/office/drawing/2014/main" id="{451CD855-2B60-462E-820D-72B9DBD87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2751" y="2759611"/>
            <a:ext cx="1325563" cy="1325563"/>
          </a:xfrm>
          <a:prstGeom prst="rect">
            <a:avLst/>
          </a:prstGeom>
        </p:spPr>
      </p:pic>
      <p:pic>
        <p:nvPicPr>
          <p:cNvPr id="7" name="Graphic 6" descr="New outline">
            <a:extLst>
              <a:ext uri="{FF2B5EF4-FFF2-40B4-BE49-F238E27FC236}">
                <a16:creationId xmlns:a16="http://schemas.microsoft.com/office/drawing/2014/main" id="{90F3BE6D-34D1-4769-A8F1-FE050C5C7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36707" y="2799501"/>
            <a:ext cx="539824" cy="539824"/>
          </a:xfrm>
          <a:prstGeom prst="rect">
            <a:avLst/>
          </a:prstGeom>
        </p:spPr>
      </p:pic>
      <p:pic>
        <p:nvPicPr>
          <p:cNvPr id="8" name="Content Placeholder 4" descr="Fork outline">
            <a:extLst>
              <a:ext uri="{FF2B5EF4-FFF2-40B4-BE49-F238E27FC236}">
                <a16:creationId xmlns:a16="http://schemas.microsoft.com/office/drawing/2014/main" id="{5CA44871-DA6D-4FBB-9B85-243A31807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750" y="2780135"/>
            <a:ext cx="1325563" cy="1325563"/>
          </a:xfrm>
          <a:prstGeom prst="rect">
            <a:avLst/>
          </a:prstGeom>
        </p:spPr>
      </p:pic>
      <p:pic>
        <p:nvPicPr>
          <p:cNvPr id="10" name="Graphic 9" descr="Factory outline">
            <a:extLst>
              <a:ext uri="{FF2B5EF4-FFF2-40B4-BE49-F238E27FC236}">
                <a16:creationId xmlns:a16="http://schemas.microsoft.com/office/drawing/2014/main" id="{EF50F974-7B8F-41D1-9A13-8D77E865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2280" y="2799501"/>
            <a:ext cx="1325563" cy="1325563"/>
          </a:xfrm>
          <a:prstGeom prst="rect">
            <a:avLst/>
          </a:prstGeom>
        </p:spPr>
      </p:pic>
      <p:pic>
        <p:nvPicPr>
          <p:cNvPr id="13" name="Graphic 12" descr="Arrow Right outline">
            <a:extLst>
              <a:ext uri="{FF2B5EF4-FFF2-40B4-BE49-F238E27FC236}">
                <a16:creationId xmlns:a16="http://schemas.microsoft.com/office/drawing/2014/main" id="{78C59F0A-66CC-4E46-B93F-86992EDD36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68053" y="2995178"/>
            <a:ext cx="914400" cy="914400"/>
          </a:xfrm>
          <a:prstGeom prst="rect">
            <a:avLst/>
          </a:prstGeom>
        </p:spPr>
      </p:pic>
      <p:pic>
        <p:nvPicPr>
          <p:cNvPr id="14" name="Graphic 13" descr="Arrow Right outline">
            <a:extLst>
              <a:ext uri="{FF2B5EF4-FFF2-40B4-BE49-F238E27FC236}">
                <a16:creationId xmlns:a16="http://schemas.microsoft.com/office/drawing/2014/main" id="{DBC278BF-78ED-47A3-A944-03874604F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35817" y="3004965"/>
            <a:ext cx="914400" cy="914400"/>
          </a:xfrm>
          <a:prstGeom prst="rect">
            <a:avLst/>
          </a:prstGeom>
        </p:spPr>
      </p:pic>
      <p:pic>
        <p:nvPicPr>
          <p:cNvPr id="15" name="Graphic 14" descr="Arrow Right outline">
            <a:extLst>
              <a:ext uri="{FF2B5EF4-FFF2-40B4-BE49-F238E27FC236}">
                <a16:creationId xmlns:a16="http://schemas.microsoft.com/office/drawing/2014/main" id="{F3F19A14-C9B7-4C48-BACD-92A8026604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01577" y="2997974"/>
            <a:ext cx="914400" cy="914400"/>
          </a:xfrm>
          <a:prstGeom prst="rect">
            <a:avLst/>
          </a:prstGeom>
        </p:spPr>
      </p:pic>
      <p:pic>
        <p:nvPicPr>
          <p:cNvPr id="16" name="Graphic 15" descr="New outline">
            <a:extLst>
              <a:ext uri="{FF2B5EF4-FFF2-40B4-BE49-F238E27FC236}">
                <a16:creationId xmlns:a16="http://schemas.microsoft.com/office/drawing/2014/main" id="{4D17D773-3B4E-44B5-94A8-F1A07E05D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5741" y="3573630"/>
            <a:ext cx="539824" cy="5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08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7A4F-3CA4-43F2-A179-F8BA835B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0" y="2083081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Fork outline">
            <a:extLst>
              <a:ext uri="{FF2B5EF4-FFF2-40B4-BE49-F238E27FC236}">
                <a16:creationId xmlns:a16="http://schemas.microsoft.com/office/drawing/2014/main" id="{41325FC7-6AB6-4B9A-AFB6-00F1F7728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5594" y="2759611"/>
            <a:ext cx="1325563" cy="1325563"/>
          </a:xfrm>
        </p:spPr>
      </p:pic>
      <p:pic>
        <p:nvPicPr>
          <p:cNvPr id="4" name="Graphic 3" descr="Recycle with solid fill">
            <a:extLst>
              <a:ext uri="{FF2B5EF4-FFF2-40B4-BE49-F238E27FC236}">
                <a16:creationId xmlns:a16="http://schemas.microsoft.com/office/drawing/2014/main" id="{451CD855-2B60-462E-820D-72B9DBD87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2751" y="2759611"/>
            <a:ext cx="1325563" cy="1325563"/>
          </a:xfrm>
          <a:prstGeom prst="rect">
            <a:avLst/>
          </a:prstGeom>
        </p:spPr>
      </p:pic>
      <p:pic>
        <p:nvPicPr>
          <p:cNvPr id="7" name="Graphic 6" descr="New outline">
            <a:extLst>
              <a:ext uri="{FF2B5EF4-FFF2-40B4-BE49-F238E27FC236}">
                <a16:creationId xmlns:a16="http://schemas.microsoft.com/office/drawing/2014/main" id="{90F3BE6D-34D1-4769-A8F1-FE050C5C7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36707" y="2799501"/>
            <a:ext cx="539824" cy="539824"/>
          </a:xfrm>
          <a:prstGeom prst="rect">
            <a:avLst/>
          </a:prstGeom>
        </p:spPr>
      </p:pic>
      <p:pic>
        <p:nvPicPr>
          <p:cNvPr id="8" name="Content Placeholder 4" descr="Fork outline">
            <a:extLst>
              <a:ext uri="{FF2B5EF4-FFF2-40B4-BE49-F238E27FC236}">
                <a16:creationId xmlns:a16="http://schemas.microsoft.com/office/drawing/2014/main" id="{5CA44871-DA6D-4FBB-9B85-243A31807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750" y="2780135"/>
            <a:ext cx="1325563" cy="1325563"/>
          </a:xfrm>
          <a:prstGeom prst="rect">
            <a:avLst/>
          </a:prstGeom>
        </p:spPr>
      </p:pic>
      <p:pic>
        <p:nvPicPr>
          <p:cNvPr id="10" name="Graphic 9" descr="Factory outline">
            <a:extLst>
              <a:ext uri="{FF2B5EF4-FFF2-40B4-BE49-F238E27FC236}">
                <a16:creationId xmlns:a16="http://schemas.microsoft.com/office/drawing/2014/main" id="{EF50F974-7B8F-41D1-9A13-8D77E865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2280" y="2799501"/>
            <a:ext cx="1325563" cy="1325563"/>
          </a:xfrm>
          <a:prstGeom prst="rect">
            <a:avLst/>
          </a:prstGeom>
        </p:spPr>
      </p:pic>
      <p:pic>
        <p:nvPicPr>
          <p:cNvPr id="13" name="Graphic 12" descr="Arrow Right outline">
            <a:extLst>
              <a:ext uri="{FF2B5EF4-FFF2-40B4-BE49-F238E27FC236}">
                <a16:creationId xmlns:a16="http://schemas.microsoft.com/office/drawing/2014/main" id="{78C59F0A-66CC-4E46-B93F-86992EDD36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68053" y="2995178"/>
            <a:ext cx="914400" cy="914400"/>
          </a:xfrm>
          <a:prstGeom prst="rect">
            <a:avLst/>
          </a:prstGeom>
        </p:spPr>
      </p:pic>
      <p:pic>
        <p:nvPicPr>
          <p:cNvPr id="14" name="Graphic 13" descr="Arrow Right outline">
            <a:extLst>
              <a:ext uri="{FF2B5EF4-FFF2-40B4-BE49-F238E27FC236}">
                <a16:creationId xmlns:a16="http://schemas.microsoft.com/office/drawing/2014/main" id="{DBC278BF-78ED-47A3-A944-03874604F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35817" y="3004965"/>
            <a:ext cx="914400" cy="914400"/>
          </a:xfrm>
          <a:prstGeom prst="rect">
            <a:avLst/>
          </a:prstGeom>
        </p:spPr>
      </p:pic>
      <p:pic>
        <p:nvPicPr>
          <p:cNvPr id="15" name="Graphic 14" descr="Arrow Right outline">
            <a:extLst>
              <a:ext uri="{FF2B5EF4-FFF2-40B4-BE49-F238E27FC236}">
                <a16:creationId xmlns:a16="http://schemas.microsoft.com/office/drawing/2014/main" id="{F3F19A14-C9B7-4C48-BACD-92A8026604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01577" y="2997974"/>
            <a:ext cx="914400" cy="914400"/>
          </a:xfrm>
          <a:prstGeom prst="rect">
            <a:avLst/>
          </a:prstGeom>
        </p:spPr>
      </p:pic>
      <p:pic>
        <p:nvPicPr>
          <p:cNvPr id="16" name="Graphic 15" descr="New outline">
            <a:extLst>
              <a:ext uri="{FF2B5EF4-FFF2-40B4-BE49-F238E27FC236}">
                <a16:creationId xmlns:a16="http://schemas.microsoft.com/office/drawing/2014/main" id="{4D17D773-3B4E-44B5-94A8-F1A07E05D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5741" y="3573630"/>
            <a:ext cx="539824" cy="539824"/>
          </a:xfrm>
          <a:prstGeom prst="rect">
            <a:avLst/>
          </a:prstGeom>
        </p:spPr>
      </p:pic>
      <p:pic>
        <p:nvPicPr>
          <p:cNvPr id="19" name="Graphic 18" descr="Checkbox Crossed with solid fill">
            <a:extLst>
              <a:ext uri="{FF2B5EF4-FFF2-40B4-BE49-F238E27FC236}">
                <a16:creationId xmlns:a16="http://schemas.microsoft.com/office/drawing/2014/main" id="{87ED022C-7D38-4416-914D-2BE6CFB6C4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7968" y="29857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00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1135-8974-4864-959C-9C55FAF9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D43E36BB-9ED3-45EE-87CB-C1EF1785F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9851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C932-21FB-4338-8A01-3CB8B1B0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69EB-D761-4272-A41C-92F795059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i.cbc.ca/1.4606998.1559775123!/fileImage/httpImage/image.jpg_gen/derivatives/16x9_780/global-environment.jpg">
            <a:extLst>
              <a:ext uri="{FF2B5EF4-FFF2-40B4-BE49-F238E27FC236}">
                <a16:creationId xmlns:a16="http://schemas.microsoft.com/office/drawing/2014/main" id="{7032D87A-7445-4DD2-99A3-8D16E09E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82887"/>
            <a:ext cx="4918364" cy="27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844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C932-21FB-4338-8A01-3CB8B1B0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69EB-D761-4272-A41C-92F795059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i.cbc.ca/1.4606998.1559775123!/fileImage/httpImage/image.jpg_gen/derivatives/16x9_780/global-environment.jpg">
            <a:extLst>
              <a:ext uri="{FF2B5EF4-FFF2-40B4-BE49-F238E27FC236}">
                <a16:creationId xmlns:a16="http://schemas.microsoft.com/office/drawing/2014/main" id="{7032D87A-7445-4DD2-99A3-8D16E09E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82887"/>
            <a:ext cx="4918364" cy="27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12B0E6A-C178-43CE-88CB-B73F417A3964}"/>
              </a:ext>
            </a:extLst>
          </p:cNvPr>
          <p:cNvSpPr/>
          <p:nvPr/>
        </p:nvSpPr>
        <p:spPr>
          <a:xfrm>
            <a:off x="914401" y="1893456"/>
            <a:ext cx="1237673" cy="1016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9%</a:t>
            </a:r>
          </a:p>
        </p:txBody>
      </p:sp>
    </p:spTree>
    <p:extLst>
      <p:ext uri="{BB962C8B-B14F-4D97-AF65-F5344CB8AC3E}">
        <p14:creationId xmlns:p14="http://schemas.microsoft.com/office/powerpoint/2010/main" val="369235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31CD0-F621-448E-AFCE-19185E1F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E2993B82-A94F-47C9-82C1-5113FB936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5333"/>
          <a:stretch/>
        </p:blipFill>
        <p:spPr>
          <a:xfrm>
            <a:off x="0" y="0"/>
            <a:ext cx="12192000" cy="6858000"/>
          </a:xfrm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E34C239-1738-4884-9949-FB41C931E582}"/>
              </a:ext>
            </a:extLst>
          </p:cNvPr>
          <p:cNvGraphicFramePr>
            <a:graphicFrameLocks noGrp="1"/>
          </p:cNvGraphicFramePr>
          <p:nvPr/>
        </p:nvGraphicFramePr>
        <p:xfrm>
          <a:off x="0" y="5724525"/>
          <a:ext cx="1224016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33">
                  <a:extLst>
                    <a:ext uri="{9D8B030D-6E8A-4147-A177-3AD203B41FA5}">
                      <a16:colId xmlns:a16="http://schemas.microsoft.com/office/drawing/2014/main" val="3566739557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972825649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4218239268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2629694668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1560485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STRONG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04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596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C932-21FB-4338-8A01-3CB8B1B0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69EB-D761-4272-A41C-92F795059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i.cbc.ca/1.4606998.1559775123!/fileImage/httpImage/image.jpg_gen/derivatives/16x9_780/global-environment.jpg">
            <a:extLst>
              <a:ext uri="{FF2B5EF4-FFF2-40B4-BE49-F238E27FC236}">
                <a16:creationId xmlns:a16="http://schemas.microsoft.com/office/drawing/2014/main" id="{7032D87A-7445-4DD2-99A3-8D16E09E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82887"/>
            <a:ext cx="4918364" cy="27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0BE6E5-309C-42CD-9190-FF72295AEF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4"/>
          <a:stretch/>
        </p:blipFill>
        <p:spPr>
          <a:xfrm>
            <a:off x="733425" y="3706957"/>
            <a:ext cx="4919902" cy="291153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12B0E6A-C178-43CE-88CB-B73F417A3964}"/>
              </a:ext>
            </a:extLst>
          </p:cNvPr>
          <p:cNvSpPr/>
          <p:nvPr/>
        </p:nvSpPr>
        <p:spPr>
          <a:xfrm>
            <a:off x="914401" y="1893456"/>
            <a:ext cx="1237673" cy="1016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9%</a:t>
            </a:r>
          </a:p>
        </p:txBody>
      </p:sp>
    </p:spTree>
    <p:extLst>
      <p:ext uri="{BB962C8B-B14F-4D97-AF65-F5344CB8AC3E}">
        <p14:creationId xmlns:p14="http://schemas.microsoft.com/office/powerpoint/2010/main" val="1898404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C932-21FB-4338-8A01-3CB8B1B0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69EB-D761-4272-A41C-92F795059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i.cbc.ca/1.4606998.1559775123!/fileImage/httpImage/image.jpg_gen/derivatives/16x9_780/global-environment.jpg">
            <a:extLst>
              <a:ext uri="{FF2B5EF4-FFF2-40B4-BE49-F238E27FC236}">
                <a16:creationId xmlns:a16="http://schemas.microsoft.com/office/drawing/2014/main" id="{7032D87A-7445-4DD2-99A3-8D16E09E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82887"/>
            <a:ext cx="4918364" cy="27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0BE6E5-309C-42CD-9190-FF72295AEF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4"/>
          <a:stretch/>
        </p:blipFill>
        <p:spPr>
          <a:xfrm>
            <a:off x="733425" y="3706957"/>
            <a:ext cx="4919902" cy="291153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12B0E6A-C178-43CE-88CB-B73F417A3964}"/>
              </a:ext>
            </a:extLst>
          </p:cNvPr>
          <p:cNvSpPr/>
          <p:nvPr/>
        </p:nvSpPr>
        <p:spPr>
          <a:xfrm>
            <a:off x="914401" y="1893456"/>
            <a:ext cx="1237673" cy="1016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9%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A0B7AC3-9906-4974-8EE9-79A7EDC86FA0}"/>
              </a:ext>
            </a:extLst>
          </p:cNvPr>
          <p:cNvSpPr/>
          <p:nvPr/>
        </p:nvSpPr>
        <p:spPr>
          <a:xfrm>
            <a:off x="919021" y="5223168"/>
            <a:ext cx="1237673" cy="1016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1919780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C932-21FB-4338-8A01-3CB8B1B0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69EB-D761-4272-A41C-92F795059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i.cbc.ca/1.4606998.1559775123!/fileImage/httpImage/image.jpg_gen/derivatives/16x9_780/global-environment.jpg">
            <a:extLst>
              <a:ext uri="{FF2B5EF4-FFF2-40B4-BE49-F238E27FC236}">
                <a16:creationId xmlns:a16="http://schemas.microsoft.com/office/drawing/2014/main" id="{7032D87A-7445-4DD2-99A3-8D16E09E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82887"/>
            <a:ext cx="4918364" cy="27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AEC13-696D-47D9-8FE9-D157DE724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26" y="374073"/>
            <a:ext cx="4919902" cy="276744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0BE6E5-309C-42CD-9190-FF72295AEF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4"/>
          <a:stretch/>
        </p:blipFill>
        <p:spPr>
          <a:xfrm>
            <a:off x="733425" y="3706957"/>
            <a:ext cx="4919902" cy="291153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12B0E6A-C178-43CE-88CB-B73F417A3964}"/>
              </a:ext>
            </a:extLst>
          </p:cNvPr>
          <p:cNvSpPr/>
          <p:nvPr/>
        </p:nvSpPr>
        <p:spPr>
          <a:xfrm>
            <a:off x="914401" y="1893456"/>
            <a:ext cx="1237673" cy="1016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9%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A0B7AC3-9906-4974-8EE9-79A7EDC86FA0}"/>
              </a:ext>
            </a:extLst>
          </p:cNvPr>
          <p:cNvSpPr/>
          <p:nvPr/>
        </p:nvSpPr>
        <p:spPr>
          <a:xfrm>
            <a:off x="919021" y="5223168"/>
            <a:ext cx="1237673" cy="1016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2148038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C932-21FB-4338-8A01-3CB8B1B0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69EB-D761-4272-A41C-92F795059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i.cbc.ca/1.4606998.1559775123!/fileImage/httpImage/image.jpg_gen/derivatives/16x9_780/global-environment.jpg">
            <a:extLst>
              <a:ext uri="{FF2B5EF4-FFF2-40B4-BE49-F238E27FC236}">
                <a16:creationId xmlns:a16="http://schemas.microsoft.com/office/drawing/2014/main" id="{7032D87A-7445-4DD2-99A3-8D16E09E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82887"/>
            <a:ext cx="4918364" cy="27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AEC13-696D-47D9-8FE9-D157DE724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26" y="374073"/>
            <a:ext cx="4919902" cy="276744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0BE6E5-309C-42CD-9190-FF72295AEF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4"/>
          <a:stretch/>
        </p:blipFill>
        <p:spPr>
          <a:xfrm>
            <a:off x="733425" y="3706957"/>
            <a:ext cx="4919902" cy="2911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FCD28B-2496-4D35-8EE0-46A1647309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 r="9370" b="11026"/>
          <a:stretch/>
        </p:blipFill>
        <p:spPr>
          <a:xfrm>
            <a:off x="6479426" y="3706957"/>
            <a:ext cx="4919902" cy="291153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12B0E6A-C178-43CE-88CB-B73F417A3964}"/>
              </a:ext>
            </a:extLst>
          </p:cNvPr>
          <p:cNvSpPr/>
          <p:nvPr/>
        </p:nvSpPr>
        <p:spPr>
          <a:xfrm>
            <a:off x="914401" y="1893456"/>
            <a:ext cx="1237673" cy="1016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9%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A0B7AC3-9906-4974-8EE9-79A7EDC86FA0}"/>
              </a:ext>
            </a:extLst>
          </p:cNvPr>
          <p:cNvSpPr/>
          <p:nvPr/>
        </p:nvSpPr>
        <p:spPr>
          <a:xfrm>
            <a:off x="919021" y="5223168"/>
            <a:ext cx="1237673" cy="1016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3446144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C932-21FB-4338-8A01-3CB8B1B0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69EB-D761-4272-A41C-92F795059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i.cbc.ca/1.4606998.1559775123!/fileImage/httpImage/image.jpg_gen/derivatives/16x9_780/global-environment.jpg">
            <a:extLst>
              <a:ext uri="{FF2B5EF4-FFF2-40B4-BE49-F238E27FC236}">
                <a16:creationId xmlns:a16="http://schemas.microsoft.com/office/drawing/2014/main" id="{7032D87A-7445-4DD2-99A3-8D16E09E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82887"/>
            <a:ext cx="4918364" cy="27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AEC13-696D-47D9-8FE9-D157DE724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26" y="374073"/>
            <a:ext cx="4919902" cy="276744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0BE6E5-309C-42CD-9190-FF72295AEF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4"/>
          <a:stretch/>
        </p:blipFill>
        <p:spPr>
          <a:xfrm>
            <a:off x="733425" y="3706957"/>
            <a:ext cx="4919902" cy="2911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FCD28B-2496-4D35-8EE0-46A1647309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 r="9370" b="11026"/>
          <a:stretch/>
        </p:blipFill>
        <p:spPr>
          <a:xfrm>
            <a:off x="6479426" y="3706957"/>
            <a:ext cx="4919902" cy="2911535"/>
          </a:xfrm>
          <a:prstGeom prst="rect">
            <a:avLst/>
          </a:prstGeom>
        </p:spPr>
      </p:pic>
      <p:sp>
        <p:nvSpPr>
          <p:cNvPr id="8" name="Arrow: Up-Down 7">
            <a:extLst>
              <a:ext uri="{FF2B5EF4-FFF2-40B4-BE49-F238E27FC236}">
                <a16:creationId xmlns:a16="http://schemas.microsoft.com/office/drawing/2014/main" id="{DBA73777-BD98-4620-ACFC-1FEE523D0950}"/>
              </a:ext>
            </a:extLst>
          </p:cNvPr>
          <p:cNvSpPr/>
          <p:nvPr/>
        </p:nvSpPr>
        <p:spPr>
          <a:xfrm>
            <a:off x="8195850" y="2537691"/>
            <a:ext cx="1487054" cy="1782618"/>
          </a:xfrm>
          <a:prstGeom prst="up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79%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12B0E6A-C178-43CE-88CB-B73F417A3964}"/>
              </a:ext>
            </a:extLst>
          </p:cNvPr>
          <p:cNvSpPr/>
          <p:nvPr/>
        </p:nvSpPr>
        <p:spPr>
          <a:xfrm>
            <a:off x="914401" y="1893456"/>
            <a:ext cx="1237673" cy="1016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9%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A0B7AC3-9906-4974-8EE9-79A7EDC86FA0}"/>
              </a:ext>
            </a:extLst>
          </p:cNvPr>
          <p:cNvSpPr/>
          <p:nvPr/>
        </p:nvSpPr>
        <p:spPr>
          <a:xfrm>
            <a:off x="919021" y="5223168"/>
            <a:ext cx="1237673" cy="10160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211695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748" y="0"/>
            <a:ext cx="18232708" cy="9800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8938" y="2524693"/>
            <a:ext cx="200595" cy="2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80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748" y="0"/>
            <a:ext cx="18232708" cy="9800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2710" y="2219893"/>
            <a:ext cx="200595" cy="2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46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748" y="0"/>
            <a:ext cx="18232708" cy="9800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0767" y="2089265"/>
            <a:ext cx="200595" cy="2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97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748" y="0"/>
            <a:ext cx="18232708" cy="9800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1109" y="2263436"/>
            <a:ext cx="200595" cy="2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42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748" y="0"/>
            <a:ext cx="18232708" cy="9800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2482" y="2111036"/>
            <a:ext cx="200595" cy="20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5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31CD0-F621-448E-AFCE-19185E1F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E2993B82-A94F-47C9-82C1-5113FB936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5333"/>
          <a:stretch/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picture containing different, sale, fresh, variety&#10;&#10;Description automatically generated">
            <a:extLst>
              <a:ext uri="{FF2B5EF4-FFF2-40B4-BE49-F238E27FC236}">
                <a16:creationId xmlns:a16="http://schemas.microsoft.com/office/drawing/2014/main" id="{838F25A1-A6DF-4A98-93D6-3C78ACC33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4"/>
          <a:stretch/>
        </p:blipFill>
        <p:spPr>
          <a:xfrm>
            <a:off x="2422286" y="48768"/>
            <a:ext cx="9817881" cy="7876032"/>
          </a:xfrm>
          <a:prstGeom prst="rect">
            <a:avLst/>
          </a:prstGeom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E34C239-1738-4884-9949-FB41C931E582}"/>
              </a:ext>
            </a:extLst>
          </p:cNvPr>
          <p:cNvGraphicFramePr>
            <a:graphicFrameLocks noGrp="1"/>
          </p:cNvGraphicFramePr>
          <p:nvPr/>
        </p:nvGraphicFramePr>
        <p:xfrm>
          <a:off x="0" y="5724525"/>
          <a:ext cx="1224016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33">
                  <a:extLst>
                    <a:ext uri="{9D8B030D-6E8A-4147-A177-3AD203B41FA5}">
                      <a16:colId xmlns:a16="http://schemas.microsoft.com/office/drawing/2014/main" val="3566739557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972825649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4218239268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2629694668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1560485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STRONG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FLEXIBLE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04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073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7489" y="-267870"/>
            <a:ext cx="6094512" cy="732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3977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7489" y="-267870"/>
            <a:ext cx="6094512" cy="732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170" name="Picture 2" descr="Number of Containers Lost at Sea Falling, Survey Sh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56" y="-3606"/>
            <a:ext cx="5918578" cy="39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85456" y="4058652"/>
            <a:ext cx="591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350 shipping containers lost each year</a:t>
            </a:r>
          </a:p>
        </p:txBody>
      </p:sp>
    </p:spTree>
    <p:extLst>
      <p:ext uri="{BB962C8B-B14F-4D97-AF65-F5344CB8AC3E}">
        <p14:creationId xmlns:p14="http://schemas.microsoft.com/office/powerpoint/2010/main" val="149896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7489" y="-267870"/>
            <a:ext cx="6094512" cy="732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170" name="Picture 2" descr="Number of Containers Lost at Sea Falling, Survey Sh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56" y="-3606"/>
            <a:ext cx="5918578" cy="39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85456" y="4058652"/>
            <a:ext cx="591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350 shipping containers lost each year</a:t>
            </a:r>
          </a:p>
        </p:txBody>
      </p:sp>
      <p:sp>
        <p:nvSpPr>
          <p:cNvPr id="6" name="Oval 5"/>
          <p:cNvSpPr/>
          <p:nvPr/>
        </p:nvSpPr>
        <p:spPr>
          <a:xfrm>
            <a:off x="6394419" y="4749195"/>
            <a:ext cx="1770102" cy="18223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7919"/>
          <a:stretch/>
        </p:blipFill>
        <p:spPr>
          <a:xfrm>
            <a:off x="6751131" y="5489302"/>
            <a:ext cx="1097280" cy="821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6369" y="4872508"/>
            <a:ext cx="118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3 million LEGO</a:t>
            </a:r>
          </a:p>
        </p:txBody>
      </p:sp>
    </p:spTree>
    <p:extLst>
      <p:ext uri="{BB962C8B-B14F-4D97-AF65-F5344CB8AC3E}">
        <p14:creationId xmlns:p14="http://schemas.microsoft.com/office/powerpoint/2010/main" val="3695292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7489" y="-267870"/>
            <a:ext cx="6094512" cy="732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170" name="Picture 2" descr="Number of Containers Lost at Sea Falling, Survey Sh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56" y="-3606"/>
            <a:ext cx="5918578" cy="39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85456" y="4058652"/>
            <a:ext cx="591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350 shipping containers lost each year</a:t>
            </a:r>
          </a:p>
        </p:txBody>
      </p:sp>
      <p:sp>
        <p:nvSpPr>
          <p:cNvPr id="6" name="Oval 5"/>
          <p:cNvSpPr/>
          <p:nvPr/>
        </p:nvSpPr>
        <p:spPr>
          <a:xfrm>
            <a:off x="6394419" y="4749195"/>
            <a:ext cx="1770102" cy="18223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7919"/>
          <a:stretch/>
        </p:blipFill>
        <p:spPr>
          <a:xfrm>
            <a:off x="6751131" y="5489302"/>
            <a:ext cx="1097280" cy="821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6369" y="4872508"/>
            <a:ext cx="118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3 million LEGO</a:t>
            </a:r>
          </a:p>
        </p:txBody>
      </p:sp>
      <p:sp>
        <p:nvSpPr>
          <p:cNvPr id="10" name="Oval 9"/>
          <p:cNvSpPr/>
          <p:nvPr/>
        </p:nvSpPr>
        <p:spPr>
          <a:xfrm>
            <a:off x="8288049" y="4766643"/>
            <a:ext cx="1770102" cy="18223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2052" name="Picture 4" descr="Hockey Gloves Images, Stock Photos &amp; Vectors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r="53175" b="8220"/>
          <a:stretch/>
        </p:blipFill>
        <p:spPr bwMode="auto">
          <a:xfrm rot="3313593">
            <a:off x="8854731" y="5326998"/>
            <a:ext cx="704709" cy="11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13961" y="4872508"/>
            <a:ext cx="177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34,000 </a:t>
            </a:r>
          </a:p>
          <a:p>
            <a:pPr algn="ctr"/>
            <a:r>
              <a:rPr lang="en-CA" b="1" dirty="0"/>
              <a:t>hockey gloves</a:t>
            </a:r>
          </a:p>
        </p:txBody>
      </p:sp>
    </p:spTree>
    <p:extLst>
      <p:ext uri="{BB962C8B-B14F-4D97-AF65-F5344CB8AC3E}">
        <p14:creationId xmlns:p14="http://schemas.microsoft.com/office/powerpoint/2010/main" val="3349946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7489" y="-267870"/>
            <a:ext cx="6094512" cy="732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170" name="Picture 2" descr="Number of Containers Lost at Sea Falling, Survey Sh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56" y="-3606"/>
            <a:ext cx="5918578" cy="39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85456" y="4058652"/>
            <a:ext cx="591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350 shipping containers lost each year</a:t>
            </a:r>
          </a:p>
        </p:txBody>
      </p:sp>
      <p:sp>
        <p:nvSpPr>
          <p:cNvPr id="6" name="Oval 5"/>
          <p:cNvSpPr/>
          <p:nvPr/>
        </p:nvSpPr>
        <p:spPr>
          <a:xfrm>
            <a:off x="6394419" y="4749195"/>
            <a:ext cx="1770102" cy="18223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7919"/>
          <a:stretch/>
        </p:blipFill>
        <p:spPr>
          <a:xfrm>
            <a:off x="6751131" y="5489302"/>
            <a:ext cx="1097280" cy="821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6369" y="4872508"/>
            <a:ext cx="118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3 million LEGO</a:t>
            </a:r>
          </a:p>
        </p:txBody>
      </p:sp>
      <p:sp>
        <p:nvSpPr>
          <p:cNvPr id="10" name="Oval 9"/>
          <p:cNvSpPr/>
          <p:nvPr/>
        </p:nvSpPr>
        <p:spPr>
          <a:xfrm>
            <a:off x="8288049" y="4766643"/>
            <a:ext cx="1770102" cy="18223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2052" name="Picture 4" descr="Hockey Gloves Images, Stock Photos &amp; Vectors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r="53175" b="8220"/>
          <a:stretch/>
        </p:blipFill>
        <p:spPr bwMode="auto">
          <a:xfrm rot="3313593">
            <a:off x="8854731" y="5326998"/>
            <a:ext cx="704709" cy="11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13961" y="4872508"/>
            <a:ext cx="177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34,000 </a:t>
            </a:r>
          </a:p>
          <a:p>
            <a:pPr algn="ctr"/>
            <a:r>
              <a:rPr lang="en-CA" b="1" dirty="0"/>
              <a:t>hockey gloves</a:t>
            </a:r>
          </a:p>
        </p:txBody>
      </p:sp>
      <p:sp>
        <p:nvSpPr>
          <p:cNvPr id="14" name="Oval 13"/>
          <p:cNvSpPr/>
          <p:nvPr/>
        </p:nvSpPr>
        <p:spPr>
          <a:xfrm>
            <a:off x="10207590" y="4702291"/>
            <a:ext cx="1770102" cy="18223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21638" y="4872508"/>
            <a:ext cx="177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50,000 Nike Shoes</a:t>
            </a:r>
          </a:p>
        </p:txBody>
      </p:sp>
      <p:pic>
        <p:nvPicPr>
          <p:cNvPr id="2054" name="Picture 6" descr="Nike Shoes White Background Images | All Whit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t="27804" r="6945" b="29503"/>
          <a:stretch/>
        </p:blipFill>
        <p:spPr bwMode="auto">
          <a:xfrm>
            <a:off x="10543207" y="5489302"/>
            <a:ext cx="1137736" cy="74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42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23" name="Down Arrow 22"/>
          <p:cNvSpPr/>
          <p:nvPr/>
        </p:nvSpPr>
        <p:spPr>
          <a:xfrm>
            <a:off x="4216641" y="99674"/>
            <a:ext cx="1573114" cy="1067389"/>
          </a:xfrm>
          <a:prstGeom prst="downArrow">
            <a:avLst>
              <a:gd name="adj1" fmla="val 60708"/>
              <a:gd name="adj2" fmla="val 375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/>
          <p:cNvSpPr txBox="1"/>
          <p:nvPr/>
        </p:nvSpPr>
        <p:spPr>
          <a:xfrm>
            <a:off x="4118147" y="118883"/>
            <a:ext cx="177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28,000 </a:t>
            </a:r>
          </a:p>
          <a:p>
            <a:pPr algn="ctr"/>
            <a:r>
              <a:rPr lang="en-CA" b="1" dirty="0"/>
              <a:t>bathtub</a:t>
            </a:r>
          </a:p>
          <a:p>
            <a:pPr algn="ctr"/>
            <a:r>
              <a:rPr lang="en-CA" b="1" dirty="0"/>
              <a:t>toys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7489" y="-267870"/>
            <a:ext cx="6094512" cy="732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170" name="Picture 2" descr="Number of Containers Lost at Sea Falling, Survey Sh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56" y="-3606"/>
            <a:ext cx="5918578" cy="39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85456" y="4058652"/>
            <a:ext cx="591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350 shipping containers lost each year</a:t>
            </a:r>
          </a:p>
        </p:txBody>
      </p:sp>
      <p:sp>
        <p:nvSpPr>
          <p:cNvPr id="6" name="Oval 5"/>
          <p:cNvSpPr/>
          <p:nvPr/>
        </p:nvSpPr>
        <p:spPr>
          <a:xfrm>
            <a:off x="6394419" y="4749195"/>
            <a:ext cx="1770102" cy="18223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7919"/>
          <a:stretch/>
        </p:blipFill>
        <p:spPr>
          <a:xfrm>
            <a:off x="6751131" y="5489302"/>
            <a:ext cx="1097280" cy="821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6369" y="4872508"/>
            <a:ext cx="118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3 million LEGO</a:t>
            </a:r>
          </a:p>
        </p:txBody>
      </p:sp>
      <p:sp>
        <p:nvSpPr>
          <p:cNvPr id="10" name="Oval 9"/>
          <p:cNvSpPr/>
          <p:nvPr/>
        </p:nvSpPr>
        <p:spPr>
          <a:xfrm>
            <a:off x="8288049" y="4766643"/>
            <a:ext cx="1770102" cy="18223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2052" name="Picture 4" descr="Hockey Gloves Images, Stock Photos &amp; Vectors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r="53175" b="8220"/>
          <a:stretch/>
        </p:blipFill>
        <p:spPr bwMode="auto">
          <a:xfrm rot="3313593">
            <a:off x="8854731" y="5326998"/>
            <a:ext cx="704709" cy="11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13961" y="4872508"/>
            <a:ext cx="177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34,000 </a:t>
            </a:r>
          </a:p>
          <a:p>
            <a:pPr algn="ctr"/>
            <a:r>
              <a:rPr lang="en-CA" b="1" dirty="0"/>
              <a:t>hockey gloves</a:t>
            </a:r>
          </a:p>
        </p:txBody>
      </p:sp>
      <p:sp>
        <p:nvSpPr>
          <p:cNvPr id="14" name="Oval 13"/>
          <p:cNvSpPr/>
          <p:nvPr/>
        </p:nvSpPr>
        <p:spPr>
          <a:xfrm>
            <a:off x="10207590" y="4702291"/>
            <a:ext cx="1770102" cy="18223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21638" y="4872508"/>
            <a:ext cx="177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50,000 Nike Shoes</a:t>
            </a:r>
          </a:p>
        </p:txBody>
      </p:sp>
      <p:pic>
        <p:nvPicPr>
          <p:cNvPr id="2054" name="Picture 6" descr="Nike Shoes White Background Images | All Whit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t="27804" r="6945" b="29503"/>
          <a:stretch/>
        </p:blipFill>
        <p:spPr bwMode="auto">
          <a:xfrm>
            <a:off x="10543207" y="5489302"/>
            <a:ext cx="1137736" cy="74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845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3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87AA-6812-4BC3-B30A-458432D9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Lesson Topic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8E15-36CE-442C-B642-9610B28E3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2200" y="1690688"/>
            <a:ext cx="5181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Buoyancy </a:t>
            </a:r>
          </a:p>
          <a:p>
            <a:r>
              <a:rPr lang="en-US" dirty="0">
                <a:solidFill>
                  <a:schemeClr val="bg1"/>
                </a:solidFill>
              </a:rPr>
              <a:t>Ocean gyres</a:t>
            </a:r>
          </a:p>
          <a:p>
            <a:r>
              <a:rPr lang="en-US" dirty="0">
                <a:solidFill>
                  <a:schemeClr val="bg1"/>
                </a:solidFill>
              </a:rPr>
              <a:t>Drift ice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Ice floes</a:t>
            </a:r>
          </a:p>
          <a:p>
            <a:r>
              <a:rPr lang="en-US" dirty="0">
                <a:solidFill>
                  <a:schemeClr val="bg1"/>
                </a:solidFill>
              </a:rPr>
              <a:t>Shipping containers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goods travel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Exports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Imports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Design</a:t>
            </a:r>
          </a:p>
        </p:txBody>
      </p:sp>
      <p:pic>
        <p:nvPicPr>
          <p:cNvPr id="6" name="Content Placeholder 5" descr="A yellow rubber duck&#10;&#10;Description automatically generated">
            <a:extLst>
              <a:ext uri="{FF2B5EF4-FFF2-40B4-BE49-F238E27FC236}">
                <a16:creationId xmlns:a16="http://schemas.microsoft.com/office/drawing/2014/main" id="{5D0DCC36-6F2D-459F-990F-45D85416EB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0"/>
          <a:stretch/>
        </p:blipFill>
        <p:spPr>
          <a:xfrm>
            <a:off x="-1524292" y="1351320"/>
            <a:ext cx="6564126" cy="5683541"/>
          </a:xfrm>
        </p:spPr>
      </p:pic>
    </p:spTree>
    <p:extLst>
      <p:ext uri="{BB962C8B-B14F-4D97-AF65-F5344CB8AC3E}">
        <p14:creationId xmlns:p14="http://schemas.microsoft.com/office/powerpoint/2010/main" val="3563942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1F2C-65FF-4B41-89C6-6EB6495D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573A3-429D-4AFF-A861-849A0FDB8C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3E2E5-A919-4D7D-913D-8F5909AF15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1F5BD1-9416-40CA-A9C8-2A20D54CB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 r="9370" b="11026"/>
          <a:stretch/>
        </p:blipFill>
        <p:spPr>
          <a:xfrm>
            <a:off x="0" y="0"/>
            <a:ext cx="12192000" cy="721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66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1F2C-65FF-4B41-89C6-6EB6495D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573A3-429D-4AFF-A861-849A0FDB8C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3E2E5-A919-4D7D-913D-8F5909AF15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1F5BD1-9416-40CA-A9C8-2A20D54CB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 r="9370" b="11026"/>
          <a:stretch/>
        </p:blipFill>
        <p:spPr>
          <a:xfrm>
            <a:off x="0" y="0"/>
            <a:ext cx="12192000" cy="7215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F41616-404E-4CD0-BEC8-58EE0050637C}"/>
              </a:ext>
            </a:extLst>
          </p:cNvPr>
          <p:cNvSpPr txBox="1"/>
          <p:nvPr/>
        </p:nvSpPr>
        <p:spPr>
          <a:xfrm>
            <a:off x="1109662" y="5926574"/>
            <a:ext cx="10125075" cy="769441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HOW DOES PLASTIC HARM LIFE?</a:t>
            </a:r>
          </a:p>
        </p:txBody>
      </p:sp>
    </p:spTree>
    <p:extLst>
      <p:ext uri="{BB962C8B-B14F-4D97-AF65-F5344CB8AC3E}">
        <p14:creationId xmlns:p14="http://schemas.microsoft.com/office/powerpoint/2010/main" val="410497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31CD0-F621-448E-AFCE-19185E1F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E2993B82-A94F-47C9-82C1-5113FB936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5333"/>
          <a:stretch/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picture containing different, sale, fresh, variety&#10;&#10;Description automatically generated">
            <a:extLst>
              <a:ext uri="{FF2B5EF4-FFF2-40B4-BE49-F238E27FC236}">
                <a16:creationId xmlns:a16="http://schemas.microsoft.com/office/drawing/2014/main" id="{838F25A1-A6DF-4A98-93D6-3C78ACC33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4"/>
          <a:stretch/>
        </p:blipFill>
        <p:spPr>
          <a:xfrm>
            <a:off x="2422286" y="48768"/>
            <a:ext cx="9817881" cy="7876032"/>
          </a:xfrm>
          <a:prstGeom prst="rect">
            <a:avLst/>
          </a:prstGeom>
        </p:spPr>
      </p:pic>
      <p:pic>
        <p:nvPicPr>
          <p:cNvPr id="18" name="Picture 17" descr="A picture containing indoor, plant, several, arranged&#10;&#10;Description automatically generated">
            <a:extLst>
              <a:ext uri="{FF2B5EF4-FFF2-40B4-BE49-F238E27FC236}">
                <a16:creationId xmlns:a16="http://schemas.microsoft.com/office/drawing/2014/main" id="{39A9EF4F-62AD-4BB0-BE89-AE2886C2B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299" y="-1"/>
            <a:ext cx="7426867" cy="7426867"/>
          </a:xfrm>
          <a:prstGeom prst="rect">
            <a:avLst/>
          </a:prstGeom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E34C239-1738-4884-9949-FB41C931E582}"/>
              </a:ext>
            </a:extLst>
          </p:cNvPr>
          <p:cNvGraphicFramePr>
            <a:graphicFrameLocks noGrp="1"/>
          </p:cNvGraphicFramePr>
          <p:nvPr/>
        </p:nvGraphicFramePr>
        <p:xfrm>
          <a:off x="0" y="5724525"/>
          <a:ext cx="1224016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33">
                  <a:extLst>
                    <a:ext uri="{9D8B030D-6E8A-4147-A177-3AD203B41FA5}">
                      <a16:colId xmlns:a16="http://schemas.microsoft.com/office/drawing/2014/main" val="3566739557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972825649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4218239268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2629694668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1560485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STRONG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FLEXIBLE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LONG-LASTING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04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270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1"/>
          <a:stretch/>
        </p:blipFill>
        <p:spPr>
          <a:xfrm>
            <a:off x="-3276605" y="0"/>
            <a:ext cx="6314773" cy="6858001"/>
          </a:xfrm>
        </p:spPr>
      </p:pic>
      <p:sp>
        <p:nvSpPr>
          <p:cNvPr id="4" name="Oval 3"/>
          <p:cNvSpPr/>
          <p:nvPr/>
        </p:nvSpPr>
        <p:spPr>
          <a:xfrm>
            <a:off x="353292" y="3803073"/>
            <a:ext cx="2639290" cy="2660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Entanglement</a:t>
            </a:r>
          </a:p>
        </p:txBody>
      </p:sp>
    </p:spTree>
    <p:extLst>
      <p:ext uri="{BB962C8B-B14F-4D97-AF65-F5344CB8AC3E}">
        <p14:creationId xmlns:p14="http://schemas.microsoft.com/office/powerpoint/2010/main" val="3499102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43"/>
          <a:stretch/>
        </p:blipFill>
        <p:spPr>
          <a:xfrm>
            <a:off x="-611724" y="0"/>
            <a:ext cx="6695768" cy="6885942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1"/>
          <a:stretch/>
        </p:blipFill>
        <p:spPr>
          <a:xfrm>
            <a:off x="-3276605" y="0"/>
            <a:ext cx="6314773" cy="6858001"/>
          </a:xfrm>
        </p:spPr>
      </p:pic>
      <p:sp>
        <p:nvSpPr>
          <p:cNvPr id="4" name="Oval 3"/>
          <p:cNvSpPr/>
          <p:nvPr/>
        </p:nvSpPr>
        <p:spPr>
          <a:xfrm>
            <a:off x="353292" y="3803073"/>
            <a:ext cx="2639290" cy="2660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Entanglement</a:t>
            </a:r>
          </a:p>
        </p:txBody>
      </p:sp>
      <p:sp>
        <p:nvSpPr>
          <p:cNvPr id="6" name="Oval 5"/>
          <p:cNvSpPr/>
          <p:nvPr/>
        </p:nvSpPr>
        <p:spPr>
          <a:xfrm>
            <a:off x="3269672" y="3809999"/>
            <a:ext cx="2639290" cy="2660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Ingestion</a:t>
            </a:r>
          </a:p>
        </p:txBody>
      </p:sp>
    </p:spTree>
    <p:extLst>
      <p:ext uri="{BB962C8B-B14F-4D97-AF65-F5344CB8AC3E}">
        <p14:creationId xmlns:p14="http://schemas.microsoft.com/office/powerpoint/2010/main" val="3286914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16"/>
          <a:stretch/>
        </p:blipFill>
        <p:spPr>
          <a:xfrm>
            <a:off x="648928" y="-27942"/>
            <a:ext cx="8288595" cy="6858000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43"/>
          <a:stretch/>
        </p:blipFill>
        <p:spPr>
          <a:xfrm>
            <a:off x="-611724" y="0"/>
            <a:ext cx="6695768" cy="6885942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1"/>
          <a:stretch/>
        </p:blipFill>
        <p:spPr>
          <a:xfrm>
            <a:off x="-3276605" y="0"/>
            <a:ext cx="6314773" cy="6858001"/>
          </a:xfrm>
        </p:spPr>
      </p:pic>
      <p:sp>
        <p:nvSpPr>
          <p:cNvPr id="4" name="Oval 3"/>
          <p:cNvSpPr/>
          <p:nvPr/>
        </p:nvSpPr>
        <p:spPr>
          <a:xfrm>
            <a:off x="353292" y="3803073"/>
            <a:ext cx="2639290" cy="2660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Entanglement</a:t>
            </a:r>
          </a:p>
        </p:txBody>
      </p:sp>
      <p:sp>
        <p:nvSpPr>
          <p:cNvPr id="6" name="Oval 5"/>
          <p:cNvSpPr/>
          <p:nvPr/>
        </p:nvSpPr>
        <p:spPr>
          <a:xfrm>
            <a:off x="3269672" y="3809999"/>
            <a:ext cx="2639290" cy="2660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Ingestion</a:t>
            </a:r>
          </a:p>
        </p:txBody>
      </p:sp>
      <p:sp>
        <p:nvSpPr>
          <p:cNvPr id="7" name="Oval 6"/>
          <p:cNvSpPr/>
          <p:nvPr/>
        </p:nvSpPr>
        <p:spPr>
          <a:xfrm>
            <a:off x="6165272" y="3796143"/>
            <a:ext cx="2639290" cy="2660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Toxicity</a:t>
            </a:r>
          </a:p>
        </p:txBody>
      </p:sp>
    </p:spTree>
    <p:extLst>
      <p:ext uri="{BB962C8B-B14F-4D97-AF65-F5344CB8AC3E}">
        <p14:creationId xmlns:p14="http://schemas.microsoft.com/office/powerpoint/2010/main" val="1939583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8" y="-27942"/>
            <a:ext cx="12192000" cy="6858000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43"/>
          <a:stretch/>
        </p:blipFill>
        <p:spPr>
          <a:xfrm>
            <a:off x="-611724" y="0"/>
            <a:ext cx="6695768" cy="6885942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1"/>
          <a:stretch/>
        </p:blipFill>
        <p:spPr>
          <a:xfrm>
            <a:off x="-3276605" y="0"/>
            <a:ext cx="6314773" cy="6858001"/>
          </a:xfrm>
        </p:spPr>
      </p:pic>
      <p:sp>
        <p:nvSpPr>
          <p:cNvPr id="4" name="Oval 3"/>
          <p:cNvSpPr/>
          <p:nvPr/>
        </p:nvSpPr>
        <p:spPr>
          <a:xfrm>
            <a:off x="353292" y="3803073"/>
            <a:ext cx="2639290" cy="2660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Entanglement</a:t>
            </a:r>
          </a:p>
        </p:txBody>
      </p:sp>
      <p:sp>
        <p:nvSpPr>
          <p:cNvPr id="6" name="Oval 5"/>
          <p:cNvSpPr/>
          <p:nvPr/>
        </p:nvSpPr>
        <p:spPr>
          <a:xfrm>
            <a:off x="3269672" y="3809999"/>
            <a:ext cx="2639290" cy="2660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Ingestion</a:t>
            </a:r>
          </a:p>
        </p:txBody>
      </p:sp>
      <p:sp>
        <p:nvSpPr>
          <p:cNvPr id="7" name="Oval 6"/>
          <p:cNvSpPr/>
          <p:nvPr/>
        </p:nvSpPr>
        <p:spPr>
          <a:xfrm>
            <a:off x="6165272" y="3796143"/>
            <a:ext cx="2639290" cy="2660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Toxicity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8AA67D61-4B9B-4544-AB2C-7EAC8CD01B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2"/>
          <a:stretch/>
        </p:blipFill>
        <p:spPr>
          <a:xfrm>
            <a:off x="8939774" y="-27942"/>
            <a:ext cx="10323612" cy="691388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102438" y="3803069"/>
            <a:ext cx="2639290" cy="2660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Production Pollution</a:t>
            </a:r>
          </a:p>
        </p:txBody>
      </p:sp>
    </p:spTree>
    <p:extLst>
      <p:ext uri="{BB962C8B-B14F-4D97-AF65-F5344CB8AC3E}">
        <p14:creationId xmlns:p14="http://schemas.microsoft.com/office/powerpoint/2010/main" val="1047545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8" y="-27942"/>
            <a:ext cx="12192000" cy="6858000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43"/>
          <a:stretch/>
        </p:blipFill>
        <p:spPr>
          <a:xfrm>
            <a:off x="-611724" y="0"/>
            <a:ext cx="6695768" cy="6885942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1"/>
          <a:stretch/>
        </p:blipFill>
        <p:spPr>
          <a:xfrm>
            <a:off x="-3276605" y="0"/>
            <a:ext cx="6314773" cy="6858001"/>
          </a:xfrm>
        </p:spPr>
      </p:pic>
      <p:sp>
        <p:nvSpPr>
          <p:cNvPr id="4" name="Oval 3"/>
          <p:cNvSpPr/>
          <p:nvPr/>
        </p:nvSpPr>
        <p:spPr>
          <a:xfrm>
            <a:off x="353292" y="3803073"/>
            <a:ext cx="2639290" cy="2660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Entanglement</a:t>
            </a:r>
          </a:p>
        </p:txBody>
      </p:sp>
      <p:sp>
        <p:nvSpPr>
          <p:cNvPr id="6" name="Oval 5"/>
          <p:cNvSpPr/>
          <p:nvPr/>
        </p:nvSpPr>
        <p:spPr>
          <a:xfrm>
            <a:off x="3269672" y="3809999"/>
            <a:ext cx="2639290" cy="2660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Ingestion</a:t>
            </a:r>
          </a:p>
        </p:txBody>
      </p:sp>
      <p:sp>
        <p:nvSpPr>
          <p:cNvPr id="7" name="Oval 6"/>
          <p:cNvSpPr/>
          <p:nvPr/>
        </p:nvSpPr>
        <p:spPr>
          <a:xfrm>
            <a:off x="6165272" y="3796143"/>
            <a:ext cx="2639290" cy="2660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Toxicity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8AA67D61-4B9B-4544-AB2C-7EAC8CD01B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2"/>
          <a:stretch/>
        </p:blipFill>
        <p:spPr>
          <a:xfrm>
            <a:off x="8939774" y="-27942"/>
            <a:ext cx="10323612" cy="691388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102438" y="3803069"/>
            <a:ext cx="2639290" cy="2660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Production Pollution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A6DAE178-3960-4A0A-AE0C-0C0130CEA2BD}"/>
              </a:ext>
            </a:extLst>
          </p:cNvPr>
          <p:cNvSpPr/>
          <p:nvPr/>
        </p:nvSpPr>
        <p:spPr>
          <a:xfrm rot="18915550">
            <a:off x="9071210" y="452582"/>
            <a:ext cx="1256146" cy="1274618"/>
          </a:xfrm>
          <a:prstGeom prst="teardrop">
            <a:avLst/>
          </a:prstGeom>
          <a:solidFill>
            <a:schemeClr val="tx1">
              <a:lumMod val="85000"/>
              <a:lumOff val="15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F87A9-EF29-4EAB-ADE9-0425CFC98B11}"/>
              </a:ext>
            </a:extLst>
          </p:cNvPr>
          <p:cNvSpPr txBox="1"/>
          <p:nvPr/>
        </p:nvSpPr>
        <p:spPr>
          <a:xfrm>
            <a:off x="9295247" y="719284"/>
            <a:ext cx="10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99%</a:t>
            </a:r>
          </a:p>
        </p:txBody>
      </p:sp>
    </p:spTree>
    <p:extLst>
      <p:ext uri="{BB962C8B-B14F-4D97-AF65-F5344CB8AC3E}">
        <p14:creationId xmlns:p14="http://schemas.microsoft.com/office/powerpoint/2010/main" val="1441270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ground, garden, day&#10;&#10;Description automatically generated">
            <a:extLst>
              <a:ext uri="{FF2B5EF4-FFF2-40B4-BE49-F238E27FC236}">
                <a16:creationId xmlns:a16="http://schemas.microsoft.com/office/drawing/2014/main" id="{FD27EDEC-7016-44B0-A9A5-FFE130FBF06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20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91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61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YOUR CONTRIBUTIONS CAN MAKE A DIFFERENCE!</a:t>
            </a:r>
          </a:p>
        </p:txBody>
      </p:sp>
    </p:spTree>
    <p:extLst>
      <p:ext uri="{BB962C8B-B14F-4D97-AF65-F5344CB8AC3E}">
        <p14:creationId xmlns:p14="http://schemas.microsoft.com/office/powerpoint/2010/main" val="2363420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766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1) EVERY PIECE COUNTS</a:t>
            </a:r>
          </a:p>
        </p:txBody>
      </p:sp>
    </p:spTree>
    <p:extLst>
      <p:ext uri="{BB962C8B-B14F-4D97-AF65-F5344CB8AC3E}">
        <p14:creationId xmlns:p14="http://schemas.microsoft.com/office/powerpoint/2010/main" val="37359375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766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1) EVERY PIECE COUNTS</a:t>
            </a:r>
          </a:p>
        </p:txBody>
      </p:sp>
      <p:pic>
        <p:nvPicPr>
          <p:cNvPr id="3" name="Picture 2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7A590845-A389-4688-AFDA-EEF0AA232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41"/>
          <a:stretch/>
        </p:blipFill>
        <p:spPr>
          <a:xfrm>
            <a:off x="692727" y="3241964"/>
            <a:ext cx="3307941" cy="31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7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766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1) EVERY PIECE COUNTS</a:t>
            </a:r>
          </a:p>
        </p:txBody>
      </p:sp>
      <p:pic>
        <p:nvPicPr>
          <p:cNvPr id="1026" name="Picture 2" descr="What makes people switch to reusable cups? It's not discounts, it's what  others do">
            <a:extLst>
              <a:ext uri="{FF2B5EF4-FFF2-40B4-BE49-F238E27FC236}">
                <a16:creationId xmlns:a16="http://schemas.microsoft.com/office/drawing/2014/main" id="{ACB31F22-03F8-4E27-8F45-3A75F541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38" y="3241964"/>
            <a:ext cx="3184124" cy="31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7A590845-A389-4688-AFDA-EEF0AA232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41"/>
          <a:stretch/>
        </p:blipFill>
        <p:spPr>
          <a:xfrm>
            <a:off x="692727" y="3241964"/>
            <a:ext cx="3307941" cy="31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0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31CD0-F621-448E-AFCE-19185E1F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E2993B82-A94F-47C9-82C1-5113FB936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5333"/>
          <a:stretch/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picture containing different, sale, fresh, variety&#10;&#10;Description automatically generated">
            <a:extLst>
              <a:ext uri="{FF2B5EF4-FFF2-40B4-BE49-F238E27FC236}">
                <a16:creationId xmlns:a16="http://schemas.microsoft.com/office/drawing/2014/main" id="{838F25A1-A6DF-4A98-93D6-3C78ACC33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4"/>
          <a:stretch/>
        </p:blipFill>
        <p:spPr>
          <a:xfrm>
            <a:off x="2422286" y="48768"/>
            <a:ext cx="9817881" cy="7876032"/>
          </a:xfrm>
          <a:prstGeom prst="rect">
            <a:avLst/>
          </a:prstGeom>
        </p:spPr>
      </p:pic>
      <p:pic>
        <p:nvPicPr>
          <p:cNvPr id="18" name="Picture 17" descr="A picture containing indoor, plant, several, arranged&#10;&#10;Description automatically generated">
            <a:extLst>
              <a:ext uri="{FF2B5EF4-FFF2-40B4-BE49-F238E27FC236}">
                <a16:creationId xmlns:a16="http://schemas.microsoft.com/office/drawing/2014/main" id="{39A9EF4F-62AD-4BB0-BE89-AE2886C2B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299" y="-1"/>
            <a:ext cx="7426867" cy="7426867"/>
          </a:xfrm>
          <a:prstGeom prst="rect">
            <a:avLst/>
          </a:prstGeom>
        </p:spPr>
      </p:pic>
      <p:pic>
        <p:nvPicPr>
          <p:cNvPr id="1026" name="Picture 2" descr="Dollar store&quot; schooling - Dr. Marie-Claire Moreau">
            <a:extLst>
              <a:ext uri="{FF2B5EF4-FFF2-40B4-BE49-F238E27FC236}">
                <a16:creationId xmlns:a16="http://schemas.microsoft.com/office/drawing/2014/main" id="{B02E7430-7382-4E87-BAE6-60DB8E60C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7"/>
          <a:stretch/>
        </p:blipFill>
        <p:spPr bwMode="auto">
          <a:xfrm>
            <a:off x="7331226" y="0"/>
            <a:ext cx="48607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E34C239-1738-4884-9949-FB41C931E582}"/>
              </a:ext>
            </a:extLst>
          </p:cNvPr>
          <p:cNvGraphicFramePr>
            <a:graphicFrameLocks noGrp="1"/>
          </p:cNvGraphicFramePr>
          <p:nvPr/>
        </p:nvGraphicFramePr>
        <p:xfrm>
          <a:off x="0" y="5724525"/>
          <a:ext cx="1224016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33">
                  <a:extLst>
                    <a:ext uri="{9D8B030D-6E8A-4147-A177-3AD203B41FA5}">
                      <a16:colId xmlns:a16="http://schemas.microsoft.com/office/drawing/2014/main" val="3566739557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972825649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4218239268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2629694668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1560485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STRONG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FLEXIBLE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LONG-LASTING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INEXPENSIVE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04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5166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766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1) EVERY PIECE COUNTS</a:t>
            </a:r>
          </a:p>
        </p:txBody>
      </p:sp>
      <p:pic>
        <p:nvPicPr>
          <p:cNvPr id="1026" name="Picture 2" descr="What makes people switch to reusable cups? It's not discounts, it's what  others do">
            <a:extLst>
              <a:ext uri="{FF2B5EF4-FFF2-40B4-BE49-F238E27FC236}">
                <a16:creationId xmlns:a16="http://schemas.microsoft.com/office/drawing/2014/main" id="{ACB31F22-03F8-4E27-8F45-3A75F541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38" y="3241964"/>
            <a:ext cx="3184124" cy="31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hild playing with toys&#10;&#10;Description automatically generated with medium confidence">
            <a:extLst>
              <a:ext uri="{FF2B5EF4-FFF2-40B4-BE49-F238E27FC236}">
                <a16:creationId xmlns:a16="http://schemas.microsoft.com/office/drawing/2014/main" id="{463D5E28-9F64-4FA0-8A59-9C844284B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4" r="7942"/>
          <a:stretch/>
        </p:blipFill>
        <p:spPr>
          <a:xfrm>
            <a:off x="8191332" y="3245650"/>
            <a:ext cx="3307941" cy="3180438"/>
          </a:xfrm>
          <a:prstGeom prst="rect">
            <a:avLst/>
          </a:prstGeom>
        </p:spPr>
      </p:pic>
      <p:pic>
        <p:nvPicPr>
          <p:cNvPr id="3" name="Picture 2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7A590845-A389-4688-AFDA-EEF0AA2321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41"/>
          <a:stretch/>
        </p:blipFill>
        <p:spPr>
          <a:xfrm>
            <a:off x="692727" y="3241964"/>
            <a:ext cx="3307941" cy="31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76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2) YOUR CONTRIBUTIONS STACK UP OVER TIME</a:t>
            </a:r>
          </a:p>
        </p:txBody>
      </p:sp>
    </p:spTree>
    <p:extLst>
      <p:ext uri="{BB962C8B-B14F-4D97-AF65-F5344CB8AC3E}">
        <p14:creationId xmlns:p14="http://schemas.microsoft.com/office/powerpoint/2010/main" val="325574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6DC0C94-85E6-4EC0-B98C-6B6527D56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43230" r="50371" b="2187"/>
          <a:stretch/>
        </p:blipFill>
        <p:spPr>
          <a:xfrm>
            <a:off x="495793" y="3519189"/>
            <a:ext cx="3648748" cy="2640807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681A66B-CC0C-4338-B3CF-03681A72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2) YOUR CONTRIBUTIONS STACK UP OVER TIME</a:t>
            </a:r>
          </a:p>
        </p:txBody>
      </p:sp>
    </p:spTree>
    <p:extLst>
      <p:ext uri="{BB962C8B-B14F-4D97-AF65-F5344CB8AC3E}">
        <p14:creationId xmlns:p14="http://schemas.microsoft.com/office/powerpoint/2010/main" val="3772934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9354A8A-18BC-40C2-8F24-0BB93DBAA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50000" b="3473"/>
          <a:stretch/>
        </p:blipFill>
        <p:spPr>
          <a:xfrm>
            <a:off x="4753958" y="2972395"/>
            <a:ext cx="2777367" cy="3496865"/>
          </a:xfrm>
          <a:prstGeom prst="rect">
            <a:avLst/>
          </a:pr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6DC0C94-85E6-4EC0-B98C-6B6527D56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43230" r="50371" b="2187"/>
          <a:stretch/>
        </p:blipFill>
        <p:spPr>
          <a:xfrm>
            <a:off x="495793" y="3519189"/>
            <a:ext cx="3648748" cy="2640807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681A66B-CC0C-4338-B3CF-03681A72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2) YOUR CONTRIBUTIONS STACK UP OVER TIME</a:t>
            </a:r>
          </a:p>
        </p:txBody>
      </p:sp>
    </p:spTree>
    <p:extLst>
      <p:ext uri="{BB962C8B-B14F-4D97-AF65-F5344CB8AC3E}">
        <p14:creationId xmlns:p14="http://schemas.microsoft.com/office/powerpoint/2010/main" val="35334191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9354A8A-18BC-40C2-8F24-0BB93DBAA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50000" b="3473"/>
          <a:stretch/>
        </p:blipFill>
        <p:spPr>
          <a:xfrm>
            <a:off x="4753958" y="2972395"/>
            <a:ext cx="2777367" cy="3496865"/>
          </a:xfrm>
          <a:prstGeom prst="rect">
            <a:avLst/>
          </a:pr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6DC0C94-85E6-4EC0-B98C-6B6527D56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43230" r="50371" b="2187"/>
          <a:stretch/>
        </p:blipFill>
        <p:spPr>
          <a:xfrm>
            <a:off x="495793" y="3519189"/>
            <a:ext cx="3648748" cy="2640807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8B7E870-C7B8-4BF7-AC9D-B0D732534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t="39932" r="55586" b="7568"/>
          <a:stretch/>
        </p:blipFill>
        <p:spPr>
          <a:xfrm>
            <a:off x="8140742" y="3306066"/>
            <a:ext cx="3505200" cy="3067051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B681A66B-CC0C-4338-B3CF-03681A72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2) YOUR CONTRIBUTIONS STACK UP OVER TIME</a:t>
            </a:r>
          </a:p>
        </p:txBody>
      </p:sp>
    </p:spTree>
    <p:extLst>
      <p:ext uri="{BB962C8B-B14F-4D97-AF65-F5344CB8AC3E}">
        <p14:creationId xmlns:p14="http://schemas.microsoft.com/office/powerpoint/2010/main" val="2125758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3) PEOPLE CARE ABOUT POLLUTION</a:t>
            </a:r>
          </a:p>
        </p:txBody>
      </p:sp>
    </p:spTree>
    <p:extLst>
      <p:ext uri="{BB962C8B-B14F-4D97-AF65-F5344CB8AC3E}">
        <p14:creationId xmlns:p14="http://schemas.microsoft.com/office/powerpoint/2010/main" val="3414424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3) PEOPLE CARE ABOUT POLLUTION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9342CC5-2169-4655-88C6-1640F276D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9722" r="33984" b="9028"/>
          <a:stretch/>
        </p:blipFill>
        <p:spPr>
          <a:xfrm>
            <a:off x="4043362" y="2725036"/>
            <a:ext cx="4105275" cy="372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253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3) PEOPLE CARE ABOUT POLLUTION</a:t>
            </a:r>
          </a:p>
        </p:txBody>
      </p:sp>
      <p:pic>
        <p:nvPicPr>
          <p:cNvPr id="6" name="Picture 5" descr="A picture containing text, screenshot, computer, computer&#10;&#10;Description automatically generated">
            <a:extLst>
              <a:ext uri="{FF2B5EF4-FFF2-40B4-BE49-F238E27FC236}">
                <a16:creationId xmlns:a16="http://schemas.microsoft.com/office/drawing/2014/main" id="{F82C4FB7-69FB-4A7F-9821-E777FDB54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28350"/>
          <a:stretch/>
        </p:blipFill>
        <p:spPr>
          <a:xfrm>
            <a:off x="0" y="2650837"/>
            <a:ext cx="12192000" cy="420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852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3) PEOPLE CARE ABOUT POLLUTION</a:t>
            </a:r>
          </a:p>
        </p:txBody>
      </p:sp>
      <p:pic>
        <p:nvPicPr>
          <p:cNvPr id="6" name="Picture 5" descr="A picture containing text, screenshot, computer, computer&#10;&#10;Description automatically generated">
            <a:extLst>
              <a:ext uri="{FF2B5EF4-FFF2-40B4-BE49-F238E27FC236}">
                <a16:creationId xmlns:a16="http://schemas.microsoft.com/office/drawing/2014/main" id="{F82C4FB7-69FB-4A7F-9821-E777FDB54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28350"/>
          <a:stretch/>
        </p:blipFill>
        <p:spPr>
          <a:xfrm>
            <a:off x="0" y="2650837"/>
            <a:ext cx="12192000" cy="4202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D3023E-4B35-4295-A6AB-3530F037B9BC}"/>
              </a:ext>
            </a:extLst>
          </p:cNvPr>
          <p:cNvSpPr/>
          <p:nvPr/>
        </p:nvSpPr>
        <p:spPr>
          <a:xfrm>
            <a:off x="71582" y="2632364"/>
            <a:ext cx="1461654" cy="3602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587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3) PEOPLE CARE ABOUT POLLUTION</a:t>
            </a:r>
          </a:p>
        </p:txBody>
      </p:sp>
      <p:pic>
        <p:nvPicPr>
          <p:cNvPr id="6" name="Picture 5" descr="A picture containing text, screenshot, computer, computer&#10;&#10;Description automatically generated">
            <a:extLst>
              <a:ext uri="{FF2B5EF4-FFF2-40B4-BE49-F238E27FC236}">
                <a16:creationId xmlns:a16="http://schemas.microsoft.com/office/drawing/2014/main" id="{F82C4FB7-69FB-4A7F-9821-E777FDB54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28350"/>
          <a:stretch/>
        </p:blipFill>
        <p:spPr>
          <a:xfrm>
            <a:off x="0" y="2650837"/>
            <a:ext cx="12192000" cy="4202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D3023E-4B35-4295-A6AB-3530F037B9BC}"/>
              </a:ext>
            </a:extLst>
          </p:cNvPr>
          <p:cNvSpPr/>
          <p:nvPr/>
        </p:nvSpPr>
        <p:spPr>
          <a:xfrm>
            <a:off x="2399145" y="3011056"/>
            <a:ext cx="1600200" cy="7758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61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31CD0-F621-448E-AFCE-19185E1F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E2993B82-A94F-47C9-82C1-5113FB936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5333"/>
          <a:stretch/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picture containing different, sale, fresh, variety&#10;&#10;Description automatically generated">
            <a:extLst>
              <a:ext uri="{FF2B5EF4-FFF2-40B4-BE49-F238E27FC236}">
                <a16:creationId xmlns:a16="http://schemas.microsoft.com/office/drawing/2014/main" id="{838F25A1-A6DF-4A98-93D6-3C78ACC33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4"/>
          <a:stretch/>
        </p:blipFill>
        <p:spPr>
          <a:xfrm>
            <a:off x="2422286" y="48768"/>
            <a:ext cx="9817881" cy="7876032"/>
          </a:xfrm>
          <a:prstGeom prst="rect">
            <a:avLst/>
          </a:prstGeom>
        </p:spPr>
      </p:pic>
      <p:pic>
        <p:nvPicPr>
          <p:cNvPr id="18" name="Picture 17" descr="A picture containing indoor, plant, several, arranged&#10;&#10;Description automatically generated">
            <a:extLst>
              <a:ext uri="{FF2B5EF4-FFF2-40B4-BE49-F238E27FC236}">
                <a16:creationId xmlns:a16="http://schemas.microsoft.com/office/drawing/2014/main" id="{39A9EF4F-62AD-4BB0-BE89-AE2886C2B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299" y="-1"/>
            <a:ext cx="7426867" cy="7426867"/>
          </a:xfrm>
          <a:prstGeom prst="rect">
            <a:avLst/>
          </a:prstGeom>
        </p:spPr>
      </p:pic>
      <p:pic>
        <p:nvPicPr>
          <p:cNvPr id="1026" name="Picture 2" descr="Dollar store&quot; schooling - Dr. Marie-Claire Moreau">
            <a:extLst>
              <a:ext uri="{FF2B5EF4-FFF2-40B4-BE49-F238E27FC236}">
                <a16:creationId xmlns:a16="http://schemas.microsoft.com/office/drawing/2014/main" id="{B02E7430-7382-4E87-BAE6-60DB8E60C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7"/>
          <a:stretch/>
        </p:blipFill>
        <p:spPr bwMode="auto">
          <a:xfrm>
            <a:off x="7331226" y="0"/>
            <a:ext cx="48607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stic surgery | Britannica">
            <a:extLst>
              <a:ext uri="{FF2B5EF4-FFF2-40B4-BE49-F238E27FC236}">
                <a16:creationId xmlns:a16="http://schemas.microsoft.com/office/drawing/2014/main" id="{6178088E-D769-45A0-94F1-2EAAFED42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1" r="8706"/>
          <a:stretch/>
        </p:blipFill>
        <p:spPr bwMode="auto">
          <a:xfrm>
            <a:off x="9769714" y="0"/>
            <a:ext cx="24704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E34C239-1738-4884-9949-FB41C931E582}"/>
              </a:ext>
            </a:extLst>
          </p:cNvPr>
          <p:cNvGraphicFramePr>
            <a:graphicFrameLocks noGrp="1"/>
          </p:cNvGraphicFramePr>
          <p:nvPr/>
        </p:nvGraphicFramePr>
        <p:xfrm>
          <a:off x="0" y="5724525"/>
          <a:ext cx="1224016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33">
                  <a:extLst>
                    <a:ext uri="{9D8B030D-6E8A-4147-A177-3AD203B41FA5}">
                      <a16:colId xmlns:a16="http://schemas.microsoft.com/office/drawing/2014/main" val="3566739557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972825649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4218239268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2629694668"/>
                    </a:ext>
                  </a:extLst>
                </a:gridCol>
                <a:gridCol w="2448033">
                  <a:extLst>
                    <a:ext uri="{9D8B030D-6E8A-4147-A177-3AD203B41FA5}">
                      <a16:colId xmlns:a16="http://schemas.microsoft.com/office/drawing/2014/main" val="1560485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STRONG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FLEXIBLE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LONG-LASTING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INEXPENSIVE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STERILE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04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729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3) PEOPLE CARE ABOUT POLLUTION</a:t>
            </a:r>
          </a:p>
        </p:txBody>
      </p:sp>
      <p:pic>
        <p:nvPicPr>
          <p:cNvPr id="6" name="Picture 5" descr="A picture containing text, screenshot, computer, computer&#10;&#10;Description automatically generated">
            <a:extLst>
              <a:ext uri="{FF2B5EF4-FFF2-40B4-BE49-F238E27FC236}">
                <a16:creationId xmlns:a16="http://schemas.microsoft.com/office/drawing/2014/main" id="{F82C4FB7-69FB-4A7F-9821-E777FDB54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34447" r="20379" b="28391"/>
          <a:stretch/>
        </p:blipFill>
        <p:spPr>
          <a:xfrm>
            <a:off x="1107576" y="2741060"/>
            <a:ext cx="9976064" cy="3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0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3) PEOPLE CARE ABOUT POLLUTION</a:t>
            </a:r>
          </a:p>
        </p:txBody>
      </p:sp>
      <p:pic>
        <p:nvPicPr>
          <p:cNvPr id="6" name="Picture 5" descr="A picture containing text, screenshot, computer, computer&#10;&#10;Description automatically generated">
            <a:extLst>
              <a:ext uri="{FF2B5EF4-FFF2-40B4-BE49-F238E27FC236}">
                <a16:creationId xmlns:a16="http://schemas.microsoft.com/office/drawing/2014/main" id="{F82C4FB7-69FB-4A7F-9821-E777FDB54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34447" r="20379" b="28391"/>
          <a:stretch/>
        </p:blipFill>
        <p:spPr>
          <a:xfrm>
            <a:off x="1107576" y="2741060"/>
            <a:ext cx="9976064" cy="34537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135E0D6-BBBA-4B85-A3DF-AC1CD0DAD946}"/>
              </a:ext>
            </a:extLst>
          </p:cNvPr>
          <p:cNvCxnSpPr/>
          <p:nvPr/>
        </p:nvCxnSpPr>
        <p:spPr>
          <a:xfrm>
            <a:off x="9910618" y="3592945"/>
            <a:ext cx="120073" cy="230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33EBE70-ED51-434F-8A47-662EC4020F94}"/>
              </a:ext>
            </a:extLst>
          </p:cNvPr>
          <p:cNvSpPr txBox="1"/>
          <p:nvPr/>
        </p:nvSpPr>
        <p:spPr>
          <a:xfrm>
            <a:off x="9217884" y="3325092"/>
            <a:ext cx="1265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September 2019</a:t>
            </a:r>
          </a:p>
        </p:txBody>
      </p:sp>
    </p:spTree>
    <p:extLst>
      <p:ext uri="{BB962C8B-B14F-4D97-AF65-F5344CB8AC3E}">
        <p14:creationId xmlns:p14="http://schemas.microsoft.com/office/powerpoint/2010/main" val="6943114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3) PEOPLE CARE ABOUT POLLUTION</a:t>
            </a:r>
          </a:p>
        </p:txBody>
      </p:sp>
      <p:pic>
        <p:nvPicPr>
          <p:cNvPr id="6" name="Picture 5" descr="A picture containing text, screenshot, computer, computer&#10;&#10;Description automatically generated">
            <a:extLst>
              <a:ext uri="{FF2B5EF4-FFF2-40B4-BE49-F238E27FC236}">
                <a16:creationId xmlns:a16="http://schemas.microsoft.com/office/drawing/2014/main" id="{F82C4FB7-69FB-4A7F-9821-E777FDB54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34447" r="20379" b="28391"/>
          <a:stretch/>
        </p:blipFill>
        <p:spPr>
          <a:xfrm>
            <a:off x="1107576" y="2741060"/>
            <a:ext cx="9976064" cy="34537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135E0D6-BBBA-4B85-A3DF-AC1CD0DAD946}"/>
              </a:ext>
            </a:extLst>
          </p:cNvPr>
          <p:cNvCxnSpPr/>
          <p:nvPr/>
        </p:nvCxnSpPr>
        <p:spPr>
          <a:xfrm>
            <a:off x="9910618" y="3592945"/>
            <a:ext cx="120073" cy="230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33EBE70-ED51-434F-8A47-662EC4020F94}"/>
              </a:ext>
            </a:extLst>
          </p:cNvPr>
          <p:cNvSpPr txBox="1"/>
          <p:nvPr/>
        </p:nvSpPr>
        <p:spPr>
          <a:xfrm>
            <a:off x="9217884" y="3325092"/>
            <a:ext cx="1265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September 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9B0F69-8E5A-425F-B009-3453850AB598}"/>
              </a:ext>
            </a:extLst>
          </p:cNvPr>
          <p:cNvSpPr/>
          <p:nvPr/>
        </p:nvSpPr>
        <p:spPr>
          <a:xfrm>
            <a:off x="10150136" y="4397405"/>
            <a:ext cx="665646" cy="923277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628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3) PEOPLE CARE ABOUT POLLUTION</a:t>
            </a:r>
          </a:p>
        </p:txBody>
      </p:sp>
      <p:pic>
        <p:nvPicPr>
          <p:cNvPr id="6" name="Picture 5" descr="A picture containing text, screenshot, computer, computer&#10;&#10;Description automatically generated">
            <a:extLst>
              <a:ext uri="{FF2B5EF4-FFF2-40B4-BE49-F238E27FC236}">
                <a16:creationId xmlns:a16="http://schemas.microsoft.com/office/drawing/2014/main" id="{F82C4FB7-69FB-4A7F-9821-E777FDB54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34447" r="20379" b="28391"/>
          <a:stretch/>
        </p:blipFill>
        <p:spPr>
          <a:xfrm>
            <a:off x="1107576" y="2741060"/>
            <a:ext cx="9976064" cy="3453716"/>
          </a:xfrm>
          <a:prstGeom prst="rect">
            <a:avLst/>
          </a:prstGeom>
        </p:spPr>
      </p:pic>
      <p:sp>
        <p:nvSpPr>
          <p:cNvPr id="2" name="Left Bracket 1">
            <a:extLst>
              <a:ext uri="{FF2B5EF4-FFF2-40B4-BE49-F238E27FC236}">
                <a16:creationId xmlns:a16="http://schemas.microsoft.com/office/drawing/2014/main" id="{F638B343-3322-420E-88AD-C2F06E2A04B3}"/>
              </a:ext>
            </a:extLst>
          </p:cNvPr>
          <p:cNvSpPr/>
          <p:nvPr/>
        </p:nvSpPr>
        <p:spPr>
          <a:xfrm rot="16200000">
            <a:off x="5643418" y="1662544"/>
            <a:ext cx="110838" cy="8109527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135E0D6-BBBA-4B85-A3DF-AC1CD0DAD946}"/>
              </a:ext>
            </a:extLst>
          </p:cNvPr>
          <p:cNvCxnSpPr/>
          <p:nvPr/>
        </p:nvCxnSpPr>
        <p:spPr>
          <a:xfrm>
            <a:off x="9910618" y="3592945"/>
            <a:ext cx="120073" cy="230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33EBE70-ED51-434F-8A47-662EC4020F94}"/>
              </a:ext>
            </a:extLst>
          </p:cNvPr>
          <p:cNvSpPr txBox="1"/>
          <p:nvPr/>
        </p:nvSpPr>
        <p:spPr>
          <a:xfrm>
            <a:off x="9217884" y="3325092"/>
            <a:ext cx="1265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September 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9B0F69-8E5A-425F-B009-3453850AB598}"/>
              </a:ext>
            </a:extLst>
          </p:cNvPr>
          <p:cNvSpPr/>
          <p:nvPr/>
        </p:nvSpPr>
        <p:spPr>
          <a:xfrm>
            <a:off x="10150136" y="4397405"/>
            <a:ext cx="665646" cy="923277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DAF91F-A6FA-46FA-8700-D461A8513346}"/>
              </a:ext>
            </a:extLst>
          </p:cNvPr>
          <p:cNvSpPr txBox="1"/>
          <p:nvPr/>
        </p:nvSpPr>
        <p:spPr>
          <a:xfrm>
            <a:off x="4927588" y="5805056"/>
            <a:ext cx="1265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15 Years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02DB11-33C7-4ACF-9A19-7920BDD9D666}"/>
              </a:ext>
            </a:extLst>
          </p:cNvPr>
          <p:cNvSpPr/>
          <p:nvPr/>
        </p:nvSpPr>
        <p:spPr>
          <a:xfrm>
            <a:off x="1644073" y="4397404"/>
            <a:ext cx="8109528" cy="92327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026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4) THERE ARE SOLUTIONS, AND YOU CAN BE PART OF THEM!</a:t>
            </a:r>
          </a:p>
        </p:txBody>
      </p:sp>
    </p:spTree>
    <p:extLst>
      <p:ext uri="{BB962C8B-B14F-4D97-AF65-F5344CB8AC3E}">
        <p14:creationId xmlns:p14="http://schemas.microsoft.com/office/powerpoint/2010/main" val="41682497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4) THERE ARE SOLUTIONS, AND YOU CAN BE PART OF THEM!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AFE34-50A1-4960-B152-0682105F2245}"/>
              </a:ext>
            </a:extLst>
          </p:cNvPr>
          <p:cNvSpPr txBox="1"/>
          <p:nvPr/>
        </p:nvSpPr>
        <p:spPr>
          <a:xfrm>
            <a:off x="838199" y="6191075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Plastic 101</a:t>
            </a:r>
          </a:p>
        </p:txBody>
      </p:sp>
      <p:pic>
        <p:nvPicPr>
          <p:cNvPr id="2050" name="Picture 2" descr="Lego Brickumentary: Number of Lego Brick Combinations | Time">
            <a:extLst>
              <a:ext uri="{FF2B5EF4-FFF2-40B4-BE49-F238E27FC236}">
                <a16:creationId xmlns:a16="http://schemas.microsoft.com/office/drawing/2014/main" id="{E31B5B5E-6603-4DA9-B7F6-4E11654F0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23"/>
          <a:stretch/>
        </p:blipFill>
        <p:spPr bwMode="auto">
          <a:xfrm>
            <a:off x="884382" y="3217245"/>
            <a:ext cx="2909454" cy="278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28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4) THERE ARE SOLUTIONS, AND YOU CAN BE PART OF THEM!</a:t>
            </a:r>
          </a:p>
        </p:txBody>
      </p:sp>
      <p:pic>
        <p:nvPicPr>
          <p:cNvPr id="7" name="Picture 6" descr="A picture containing water, outdoor, sky, dock&#10;&#10;Description automatically generated">
            <a:extLst>
              <a:ext uri="{FF2B5EF4-FFF2-40B4-BE49-F238E27FC236}">
                <a16:creationId xmlns:a16="http://schemas.microsoft.com/office/drawing/2014/main" id="{737804BF-8E96-4E98-AC63-6ECB21CDC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" r="31505" b="243"/>
          <a:stretch/>
        </p:blipFill>
        <p:spPr>
          <a:xfrm>
            <a:off x="4668982" y="3174498"/>
            <a:ext cx="2909454" cy="28309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8AFE34-50A1-4960-B152-0682105F2245}"/>
              </a:ext>
            </a:extLst>
          </p:cNvPr>
          <p:cNvSpPr txBox="1"/>
          <p:nvPr/>
        </p:nvSpPr>
        <p:spPr>
          <a:xfrm>
            <a:off x="838199" y="6191075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Plastic 101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7F0B8-4F0C-43EC-B821-752CE18C9F5A}"/>
              </a:ext>
            </a:extLst>
          </p:cNvPr>
          <p:cNvSpPr txBox="1"/>
          <p:nvPr/>
        </p:nvSpPr>
        <p:spPr>
          <a:xfrm>
            <a:off x="4639814" y="6184084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pic>
        <p:nvPicPr>
          <p:cNvPr id="2050" name="Picture 2" descr="Lego Brickumentary: Number of Lego Brick Combinations | Time">
            <a:extLst>
              <a:ext uri="{FF2B5EF4-FFF2-40B4-BE49-F238E27FC236}">
                <a16:creationId xmlns:a16="http://schemas.microsoft.com/office/drawing/2014/main" id="{E31B5B5E-6603-4DA9-B7F6-4E11654F0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23"/>
          <a:stretch/>
        </p:blipFill>
        <p:spPr bwMode="auto">
          <a:xfrm>
            <a:off x="884382" y="3217245"/>
            <a:ext cx="2909454" cy="278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2221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4955F-F9C0-4DD4-BD4E-5B9FF85D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"/>
            <a:ext cx="10515600" cy="429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4) THERE ARE SOLUTIONS, AND YOU CAN BE PART OF THEM!</a:t>
            </a:r>
          </a:p>
        </p:txBody>
      </p:sp>
      <p:pic>
        <p:nvPicPr>
          <p:cNvPr id="7" name="Picture 6" descr="A picture containing water, outdoor, sky, dock&#10;&#10;Description automatically generated">
            <a:extLst>
              <a:ext uri="{FF2B5EF4-FFF2-40B4-BE49-F238E27FC236}">
                <a16:creationId xmlns:a16="http://schemas.microsoft.com/office/drawing/2014/main" id="{737804BF-8E96-4E98-AC63-6ECB21CDC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" r="31505" b="243"/>
          <a:stretch/>
        </p:blipFill>
        <p:spPr>
          <a:xfrm>
            <a:off x="4668982" y="3174498"/>
            <a:ext cx="2909454" cy="2830945"/>
          </a:xfrm>
          <a:prstGeom prst="rect">
            <a:avLst/>
          </a:prstGeom>
        </p:spPr>
      </p:pic>
      <p:pic>
        <p:nvPicPr>
          <p:cNvPr id="10" name="Picture 9" descr="A picture containing grass, outdoor, blue&#10;&#10;Description automatically generated">
            <a:extLst>
              <a:ext uri="{FF2B5EF4-FFF2-40B4-BE49-F238E27FC236}">
                <a16:creationId xmlns:a16="http://schemas.microsoft.com/office/drawing/2014/main" id="{C681F0E9-6F50-47D4-A28C-B70E393E5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0" b="15046"/>
          <a:stretch/>
        </p:blipFill>
        <p:spPr>
          <a:xfrm>
            <a:off x="8444346" y="3195871"/>
            <a:ext cx="2909454" cy="2788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8AFE34-50A1-4960-B152-0682105F2245}"/>
              </a:ext>
            </a:extLst>
          </p:cNvPr>
          <p:cNvSpPr txBox="1"/>
          <p:nvPr/>
        </p:nvSpPr>
        <p:spPr>
          <a:xfrm>
            <a:off x="838199" y="6191075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Plastic 101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7F0B8-4F0C-43EC-B821-752CE18C9F5A}"/>
              </a:ext>
            </a:extLst>
          </p:cNvPr>
          <p:cNvSpPr txBox="1"/>
          <p:nvPr/>
        </p:nvSpPr>
        <p:spPr>
          <a:xfrm>
            <a:off x="4639814" y="6184084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DFAF7C-BE84-49F1-8F1D-29E205878538}"/>
              </a:ext>
            </a:extLst>
          </p:cNvPr>
          <p:cNvSpPr txBox="1"/>
          <p:nvPr/>
        </p:nvSpPr>
        <p:spPr>
          <a:xfrm>
            <a:off x="8424651" y="6185482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Smaller Scale Solutions</a:t>
            </a:r>
          </a:p>
        </p:txBody>
      </p:sp>
      <p:pic>
        <p:nvPicPr>
          <p:cNvPr id="2050" name="Picture 2" descr="Lego Brickumentary: Number of Lego Brick Combinations | Time">
            <a:extLst>
              <a:ext uri="{FF2B5EF4-FFF2-40B4-BE49-F238E27FC236}">
                <a16:creationId xmlns:a16="http://schemas.microsoft.com/office/drawing/2014/main" id="{E31B5B5E-6603-4DA9-B7F6-4E11654F0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23"/>
          <a:stretch/>
        </p:blipFill>
        <p:spPr bwMode="auto">
          <a:xfrm>
            <a:off x="884382" y="3217245"/>
            <a:ext cx="2909454" cy="278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3422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EBAEC-5249-487E-9854-2F5530F4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B7BB037-E9F7-4E70-8386-38CDCAB6F94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PLASTIC 101</a:t>
            </a:r>
          </a:p>
        </p:txBody>
      </p:sp>
      <p:pic>
        <p:nvPicPr>
          <p:cNvPr id="4" name="Plastic Cycle_AsapScience">
            <a:hlinkClick r:id="" action="ppaction://media"/>
            <a:extLst>
              <a:ext uri="{FF2B5EF4-FFF2-40B4-BE49-F238E27FC236}">
                <a16:creationId xmlns:a16="http://schemas.microsoft.com/office/drawing/2014/main" id="{22230A49-D7AD-46F5-B646-72D418F829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180" y="980774"/>
            <a:ext cx="9565639" cy="538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8E15-36CE-442C-B642-9610B28E3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>
                <a:solidFill>
                  <a:schemeClr val="bg1"/>
                </a:solidFill>
              </a:rPr>
              <a:t>Polymer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Natural vs. Synthetic</a:t>
            </a:r>
          </a:p>
          <a:p>
            <a:pPr lvl="2"/>
            <a:r>
              <a:rPr lang="en-US" b="1">
                <a:solidFill>
                  <a:schemeClr val="bg1"/>
                </a:solidFill>
              </a:rPr>
              <a:t>DNA &amp; Proteins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Build a polymer</a:t>
            </a:r>
          </a:p>
          <a:p>
            <a:pPr lvl="2"/>
            <a:r>
              <a:rPr lang="en-US" b="1">
                <a:solidFill>
                  <a:schemeClr val="bg1"/>
                </a:solidFill>
              </a:rPr>
              <a:t>Paper clip</a:t>
            </a:r>
          </a:p>
          <a:p>
            <a:pPr lvl="2"/>
            <a:r>
              <a:rPr lang="en-US" b="1">
                <a:solidFill>
                  <a:schemeClr val="bg1"/>
                </a:solidFill>
              </a:rPr>
              <a:t>Paper chain</a:t>
            </a:r>
          </a:p>
          <a:p>
            <a:pPr lvl="2"/>
            <a:r>
              <a:rPr lang="en-US" b="1">
                <a:solidFill>
                  <a:schemeClr val="bg1"/>
                </a:solidFill>
              </a:rPr>
              <a:t>Cross Linked Polymer - SLIME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My morning with plastic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What was most surprising?</a:t>
            </a:r>
          </a:p>
          <a:p>
            <a:pPr lvl="2"/>
            <a:r>
              <a:rPr lang="en-US">
                <a:solidFill>
                  <a:schemeClr val="bg1"/>
                </a:solidFill>
              </a:rPr>
              <a:t>Ex. How much sheets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Resin Code Hunt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Similarities &amp; Differences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#7 Other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What doesn’t have a code?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Pro’s &amp; Con’s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PLASTIC 101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 picture containing athletic game&#10;&#10;Description automatically generated">
            <a:extLst>
              <a:ext uri="{FF2B5EF4-FFF2-40B4-BE49-F238E27FC236}">
                <a16:creationId xmlns:a16="http://schemas.microsoft.com/office/drawing/2014/main" id="{330AB18A-2082-49FC-A56B-55A3444F95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6" y="2298982"/>
            <a:ext cx="3657607" cy="3404623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41687B-180E-4D32-A4F4-B0A26C4AC239}"/>
              </a:ext>
            </a:extLst>
          </p:cNvPr>
          <p:cNvSpPr/>
          <p:nvPr/>
        </p:nvSpPr>
        <p:spPr>
          <a:xfrm>
            <a:off x="255181" y="3508744"/>
            <a:ext cx="4965405" cy="2796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61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0838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8E15-36CE-442C-B642-9610B28E3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Polymer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Natural vs. Synthetic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DNA &amp; Proteins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Build a polymer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Paper clip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Paper chain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Cross Linked Polymer - SLIME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My morning with plastic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was most surprising?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Ex. How much sheets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Resin Code Hunt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Similarities &amp; Differences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#7 Other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doesn’t have a code?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Pro’s &amp; Con’s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PLASTIC 101</a:t>
            </a:r>
          </a:p>
        </p:txBody>
      </p:sp>
      <p:pic>
        <p:nvPicPr>
          <p:cNvPr id="4" name="Content Placeholder 3" descr="A picture containing paper clip, stationary, handcart, indoor&#10;&#10;Description automatically generated">
            <a:extLst>
              <a:ext uri="{FF2B5EF4-FFF2-40B4-BE49-F238E27FC236}">
                <a16:creationId xmlns:a16="http://schemas.microsoft.com/office/drawing/2014/main" id="{B46DF5B1-453D-4F74-9EA8-0BB1555845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1650"/>
            <a:ext cx="5181600" cy="343928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EC25CF-208F-457A-A97E-6A325020523F}"/>
              </a:ext>
            </a:extLst>
          </p:cNvPr>
          <p:cNvSpPr/>
          <p:nvPr/>
        </p:nvSpPr>
        <p:spPr>
          <a:xfrm>
            <a:off x="255181" y="3508744"/>
            <a:ext cx="4965405" cy="2796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3180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8E15-36CE-442C-B642-9610B28E3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>
                <a:solidFill>
                  <a:schemeClr val="bg1"/>
                </a:solidFill>
              </a:rPr>
              <a:t>Polymer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Natural vs. Synthetic</a:t>
            </a:r>
          </a:p>
          <a:p>
            <a:pPr lvl="2"/>
            <a:r>
              <a:rPr lang="en-US" b="1">
                <a:solidFill>
                  <a:schemeClr val="bg1"/>
                </a:solidFill>
              </a:rPr>
              <a:t>DNA &amp; Proteins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Build a polymer</a:t>
            </a:r>
          </a:p>
          <a:p>
            <a:pPr lvl="2"/>
            <a:r>
              <a:rPr lang="en-US" b="1">
                <a:solidFill>
                  <a:schemeClr val="bg1"/>
                </a:solidFill>
              </a:rPr>
              <a:t>Paper clip</a:t>
            </a:r>
          </a:p>
          <a:p>
            <a:pPr lvl="2"/>
            <a:r>
              <a:rPr lang="en-US" b="1">
                <a:solidFill>
                  <a:schemeClr val="bg1"/>
                </a:solidFill>
              </a:rPr>
              <a:t>Paper chain</a:t>
            </a:r>
          </a:p>
          <a:p>
            <a:pPr lvl="2"/>
            <a:r>
              <a:rPr lang="en-US" b="1">
                <a:solidFill>
                  <a:schemeClr val="bg1"/>
                </a:solidFill>
              </a:rPr>
              <a:t>Cross Linked Polymer - SLIME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My morning with plastic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What was most surprising?</a:t>
            </a:r>
          </a:p>
          <a:p>
            <a:pPr lvl="2"/>
            <a:r>
              <a:rPr lang="en-US">
                <a:solidFill>
                  <a:schemeClr val="bg1"/>
                </a:solidFill>
              </a:rPr>
              <a:t>Ex. How much sheets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Resin Code Hunt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Similarities &amp; Differences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#7 Other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What doesn’t have a code?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Pro’s &amp; Con’s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PLASTIC 101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6DF5B1-453D-4F74-9EA8-0BB1555845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340406"/>
            <a:ext cx="5181600" cy="3321775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5F2D6D-CB09-435C-BB38-1980B00B8982}"/>
              </a:ext>
            </a:extLst>
          </p:cNvPr>
          <p:cNvSpPr/>
          <p:nvPr/>
        </p:nvSpPr>
        <p:spPr>
          <a:xfrm>
            <a:off x="255181" y="3508744"/>
            <a:ext cx="4965405" cy="2796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830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8E15-36CE-442C-B642-9610B28E3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Polymer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Natural vs. Synthetic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DNA &amp; Proteins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Build a polymer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Paper clip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Paper chain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Cross Linked Polymer - SLIME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My morning with plastic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What was most surprising?</a:t>
            </a: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Ex. How much sheets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Resin Code Hunt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Similarities &amp; Differences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#7 Other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doesn’t have a code?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Pro’s &amp; Con’s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PLASTIC 101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A2AC6E-3CB3-424C-85F6-A966E574A2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47AB358-AAD6-467A-AB7C-289DA4EB3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19900" y="1410495"/>
            <a:ext cx="3886198" cy="5181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29C523-E5F2-4284-8A03-A0AA4D076003}"/>
              </a:ext>
            </a:extLst>
          </p:cNvPr>
          <p:cNvSpPr/>
          <p:nvPr/>
        </p:nvSpPr>
        <p:spPr>
          <a:xfrm>
            <a:off x="255181" y="4678326"/>
            <a:ext cx="4965405" cy="16267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648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8E15-36CE-442C-B642-9610B28E3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Polymer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Natural vs. Synthetic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DNA &amp; Proteins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Build a polymer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Paper clip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Paper chain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Cross Linked Polymer - SLIME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My morning with plastic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was most surprising?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Ex. How much sheets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Resin Code Hunt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Similarities &amp; Differences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#7 Other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What doesn’t have a code?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Pro’s &amp; Con’s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PLASTIC 101</a:t>
            </a:r>
          </a:p>
        </p:txBody>
      </p:sp>
      <p:pic>
        <p:nvPicPr>
          <p:cNvPr id="8" name="Content Placeholder 7" descr="A close up of a logo&#10;&#10;Description automatically generated with medium confidence">
            <a:extLst>
              <a:ext uri="{FF2B5EF4-FFF2-40B4-BE49-F238E27FC236}">
                <a16:creationId xmlns:a16="http://schemas.microsoft.com/office/drawing/2014/main" id="{FE9A890C-1876-4873-80DF-8E76D48CBE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32546744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8E15-36CE-442C-B642-9610B28E3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Polymer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Natural vs. Synthetic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DNA &amp; Proteins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Build a polymer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Paper clip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Paper chain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Cross Linked Polymer - SLIME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My morning with plastic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was most surprising?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Ex. How much sheets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Resin Code Hunt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Similarities &amp; Differences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#7 Other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What doesn’t have a code?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Pro’s &amp; Con’s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PLASTIC 101</a:t>
            </a:r>
          </a:p>
        </p:txBody>
      </p:sp>
      <p:pic>
        <p:nvPicPr>
          <p:cNvPr id="4" name="Content Placeholder 3" descr="A picture containing logo&#10;&#10;Description automatically generated">
            <a:extLst>
              <a:ext uri="{FF2B5EF4-FFF2-40B4-BE49-F238E27FC236}">
                <a16:creationId xmlns:a16="http://schemas.microsoft.com/office/drawing/2014/main" id="{2F894028-7529-401F-9A57-C1464ED831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0854654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8E15-36CE-442C-B642-9610B28E3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Polymer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Natural vs. Synthetic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DNA &amp; Proteins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Build a polymer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Paper clip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Paper chain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Cross Linked Polymer - SLIME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My morning with plastic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was most surprising?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Ex. How much sheets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Resin Code Hunt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Similarities &amp; Differences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#7 Other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What doesn’t have a code?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Pro’s &amp; Con’s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PLASTIC 101</a:t>
            </a:r>
          </a:p>
        </p:txBody>
      </p:sp>
      <p:pic>
        <p:nvPicPr>
          <p:cNvPr id="4" name="Content Placeholder 3" descr="A picture containing logo&#10;&#10;Description automatically generated">
            <a:extLst>
              <a:ext uri="{FF2B5EF4-FFF2-40B4-BE49-F238E27FC236}">
                <a16:creationId xmlns:a16="http://schemas.microsoft.com/office/drawing/2014/main" id="{2F894028-7529-401F-9A57-C1464ED831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97E8AE3-4912-4C54-BD0B-1C34508A6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572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</p:spTree>
    <p:extLst>
      <p:ext uri="{BB962C8B-B14F-4D97-AF65-F5344CB8AC3E}">
        <p14:creationId xmlns:p14="http://schemas.microsoft.com/office/powerpoint/2010/main" val="1295074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pic>
        <p:nvPicPr>
          <p:cNvPr id="3080" name="Picture 8" descr="Loliware Edible Cups - Shark Tank Products">
            <a:extLst>
              <a:ext uri="{FF2B5EF4-FFF2-40B4-BE49-F238E27FC236}">
                <a16:creationId xmlns:a16="http://schemas.microsoft.com/office/drawing/2014/main" id="{E432A177-C085-4069-A596-1D8644B1A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320818"/>
            <a:ext cx="2828925" cy="22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ADB138-4BEE-4B3A-9FAE-BE39A12CEA07}"/>
              </a:ext>
            </a:extLst>
          </p:cNvPr>
          <p:cNvSpPr txBox="1"/>
          <p:nvPr/>
        </p:nvSpPr>
        <p:spPr>
          <a:xfrm>
            <a:off x="306675" y="5259942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Plastic Reimagined</a:t>
            </a:r>
          </a:p>
        </p:txBody>
      </p:sp>
    </p:spTree>
    <p:extLst>
      <p:ext uri="{BB962C8B-B14F-4D97-AF65-F5344CB8AC3E}">
        <p14:creationId xmlns:p14="http://schemas.microsoft.com/office/powerpoint/2010/main" val="11534488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pic>
        <p:nvPicPr>
          <p:cNvPr id="3076" name="Picture 4" descr="We need something to highlight the problem of single use plastics for a  photoshoot : onejob">
            <a:extLst>
              <a:ext uri="{FF2B5EF4-FFF2-40B4-BE49-F238E27FC236}">
                <a16:creationId xmlns:a16="http://schemas.microsoft.com/office/drawing/2014/main" id="{4263F3E5-A19E-44C7-8974-0A80BD679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26" y="2134189"/>
            <a:ext cx="3452825" cy="258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oliware Edible Cups - Shark Tank Products">
            <a:extLst>
              <a:ext uri="{FF2B5EF4-FFF2-40B4-BE49-F238E27FC236}">
                <a16:creationId xmlns:a16="http://schemas.microsoft.com/office/drawing/2014/main" id="{E432A177-C085-4069-A596-1D8644B1A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320818"/>
            <a:ext cx="2828925" cy="22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ADB138-4BEE-4B3A-9FAE-BE39A12CEA07}"/>
              </a:ext>
            </a:extLst>
          </p:cNvPr>
          <p:cNvSpPr txBox="1"/>
          <p:nvPr/>
        </p:nvSpPr>
        <p:spPr>
          <a:xfrm>
            <a:off x="306675" y="5259942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Plastic Reimagined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DA55C-F22F-4F1B-BB8A-1F0C64A0AD7B}"/>
              </a:ext>
            </a:extLst>
          </p:cNvPr>
          <p:cNvSpPr txBox="1"/>
          <p:nvPr/>
        </p:nvSpPr>
        <p:spPr>
          <a:xfrm>
            <a:off x="4148001" y="5259942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Corporate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4856984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pic>
        <p:nvPicPr>
          <p:cNvPr id="3076" name="Picture 4" descr="We need something to highlight the problem of single use plastics for a  photoshoot : onejob">
            <a:extLst>
              <a:ext uri="{FF2B5EF4-FFF2-40B4-BE49-F238E27FC236}">
                <a16:creationId xmlns:a16="http://schemas.microsoft.com/office/drawing/2014/main" id="{4263F3E5-A19E-44C7-8974-0A80BD679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26" y="2134189"/>
            <a:ext cx="3452825" cy="258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ltimore Resident Launches #30daysofpickinguplitter Challenge | Waste360">
            <a:extLst>
              <a:ext uri="{FF2B5EF4-FFF2-40B4-BE49-F238E27FC236}">
                <a16:creationId xmlns:a16="http://schemas.microsoft.com/office/drawing/2014/main" id="{851349E6-52C5-4B8A-A1CE-64E396590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02" y="2174293"/>
            <a:ext cx="3760048" cy="250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oliware Edible Cups - Shark Tank Products">
            <a:extLst>
              <a:ext uri="{FF2B5EF4-FFF2-40B4-BE49-F238E27FC236}">
                <a16:creationId xmlns:a16="http://schemas.microsoft.com/office/drawing/2014/main" id="{E432A177-C085-4069-A596-1D8644B1A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320818"/>
            <a:ext cx="2828925" cy="22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ADB138-4BEE-4B3A-9FAE-BE39A12CEA07}"/>
              </a:ext>
            </a:extLst>
          </p:cNvPr>
          <p:cNvSpPr txBox="1"/>
          <p:nvPr/>
        </p:nvSpPr>
        <p:spPr>
          <a:xfrm>
            <a:off x="306675" y="5259942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Plastic Reimagined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DA55C-F22F-4F1B-BB8A-1F0C64A0AD7B}"/>
              </a:ext>
            </a:extLst>
          </p:cNvPr>
          <p:cNvSpPr txBox="1"/>
          <p:nvPr/>
        </p:nvSpPr>
        <p:spPr>
          <a:xfrm>
            <a:off x="4148001" y="5259942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Corporate Responsibility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FDA887-9B05-44DA-BA21-1B303E04D2BA}"/>
              </a:ext>
            </a:extLst>
          </p:cNvPr>
          <p:cNvSpPr txBox="1"/>
          <p:nvPr/>
        </p:nvSpPr>
        <p:spPr>
          <a:xfrm>
            <a:off x="8454889" y="5259939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Clean-ups</a:t>
            </a:r>
          </a:p>
        </p:txBody>
      </p:sp>
    </p:spTree>
    <p:extLst>
      <p:ext uri="{BB962C8B-B14F-4D97-AF65-F5344CB8AC3E}">
        <p14:creationId xmlns:p14="http://schemas.microsoft.com/office/powerpoint/2010/main" val="3472943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Medicine outline">
            <a:extLst>
              <a:ext uri="{FF2B5EF4-FFF2-40B4-BE49-F238E27FC236}">
                <a16:creationId xmlns:a16="http://schemas.microsoft.com/office/drawing/2014/main" id="{C3A8571E-D9AC-43CD-A2C6-BF40AA551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51391" y="353034"/>
            <a:ext cx="1377242" cy="1377242"/>
          </a:xfrm>
          <a:prstGeom prst="rect">
            <a:avLst/>
          </a:prstGeom>
        </p:spPr>
      </p:pic>
      <p:pic>
        <p:nvPicPr>
          <p:cNvPr id="15" name="Graphic 14" descr="3d Glasses outline">
            <a:extLst>
              <a:ext uri="{FF2B5EF4-FFF2-40B4-BE49-F238E27FC236}">
                <a16:creationId xmlns:a16="http://schemas.microsoft.com/office/drawing/2014/main" id="{B4F42AAA-0AA8-48E3-B24F-53910BCE6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059" y="4746225"/>
            <a:ext cx="1377241" cy="1377241"/>
          </a:xfrm>
          <a:prstGeom prst="rect">
            <a:avLst/>
          </a:prstGeom>
        </p:spPr>
      </p:pic>
      <p:pic>
        <p:nvPicPr>
          <p:cNvPr id="19" name="Graphic 18" descr="Alterations &amp; Tailoring outline">
            <a:extLst>
              <a:ext uri="{FF2B5EF4-FFF2-40B4-BE49-F238E27FC236}">
                <a16:creationId xmlns:a16="http://schemas.microsoft.com/office/drawing/2014/main" id="{984AFB25-F0DE-4682-9B4D-E81438724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8454" y="5127725"/>
            <a:ext cx="1377241" cy="1377241"/>
          </a:xfrm>
          <a:prstGeom prst="rect">
            <a:avLst/>
          </a:prstGeom>
        </p:spPr>
      </p:pic>
      <p:pic>
        <p:nvPicPr>
          <p:cNvPr id="6" name="Content Placeholder 4" descr="Fork outline">
            <a:extLst>
              <a:ext uri="{FF2B5EF4-FFF2-40B4-BE49-F238E27FC236}">
                <a16:creationId xmlns:a16="http://schemas.microsoft.com/office/drawing/2014/main" id="{D96EEAF3-B310-4583-8A1C-5C4F6F0C0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5594" y="2759611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416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  <p:pic>
        <p:nvPicPr>
          <p:cNvPr id="8" name="Picture 7" descr="A group of bottles&#10;&#10;Description automatically generated with low confidence">
            <a:extLst>
              <a:ext uri="{FF2B5EF4-FFF2-40B4-BE49-F238E27FC236}">
                <a16:creationId xmlns:a16="http://schemas.microsoft.com/office/drawing/2014/main" id="{65FF6B03-AAAD-4B9C-AD4E-FD533572C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12192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415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  <p:pic>
        <p:nvPicPr>
          <p:cNvPr id="3" name="Graphic 2" descr="Germ with solid fill">
            <a:extLst>
              <a:ext uri="{FF2B5EF4-FFF2-40B4-BE49-F238E27FC236}">
                <a16:creationId xmlns:a16="http://schemas.microsoft.com/office/drawing/2014/main" id="{4A1E7E06-C891-408F-96B6-F6C23C50F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4832" y="2049902"/>
            <a:ext cx="1886954" cy="1886954"/>
          </a:xfrm>
          <a:prstGeom prst="rect">
            <a:avLst/>
          </a:prstGeom>
        </p:spPr>
      </p:pic>
      <p:pic>
        <p:nvPicPr>
          <p:cNvPr id="10" name="Graphic 9" descr="Water outline">
            <a:extLst>
              <a:ext uri="{FF2B5EF4-FFF2-40B4-BE49-F238E27FC236}">
                <a16:creationId xmlns:a16="http://schemas.microsoft.com/office/drawing/2014/main" id="{832304C7-CA32-405E-8670-839F64254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928" y="1988284"/>
            <a:ext cx="1886954" cy="1886954"/>
          </a:xfrm>
          <a:prstGeom prst="rect">
            <a:avLst/>
          </a:prstGeom>
        </p:spPr>
      </p:pic>
      <p:pic>
        <p:nvPicPr>
          <p:cNvPr id="12" name="Graphic 11" descr="Cloud outline">
            <a:extLst>
              <a:ext uri="{FF2B5EF4-FFF2-40B4-BE49-F238E27FC236}">
                <a16:creationId xmlns:a16="http://schemas.microsoft.com/office/drawing/2014/main" id="{EB7E5490-AEBC-4E32-BA28-2297061D2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892880" y="2080710"/>
            <a:ext cx="1886954" cy="1886954"/>
          </a:xfrm>
          <a:prstGeom prst="rect">
            <a:avLst/>
          </a:prstGeom>
        </p:spPr>
      </p:pic>
      <p:pic>
        <p:nvPicPr>
          <p:cNvPr id="14" name="Graphic 13" descr="Thermometer with solid fill">
            <a:extLst>
              <a:ext uri="{FF2B5EF4-FFF2-40B4-BE49-F238E27FC236}">
                <a16:creationId xmlns:a16="http://schemas.microsoft.com/office/drawing/2014/main" id="{32A83316-BE48-4445-8826-C7160BB881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48737" y="2019093"/>
            <a:ext cx="1886954" cy="1886954"/>
          </a:xfrm>
          <a:prstGeom prst="rect">
            <a:avLst/>
          </a:prstGeom>
        </p:spPr>
      </p:pic>
      <p:pic>
        <p:nvPicPr>
          <p:cNvPr id="16" name="Graphic 15" descr="Water outline">
            <a:extLst>
              <a:ext uri="{FF2B5EF4-FFF2-40B4-BE49-F238E27FC236}">
                <a16:creationId xmlns:a16="http://schemas.microsoft.com/office/drawing/2014/main" id="{326B33F8-E359-4C38-BCC8-2C592B151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6784" y="1957475"/>
            <a:ext cx="1886954" cy="18869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0C27BD-C68A-40B2-A2B1-019AF249C966}"/>
              </a:ext>
            </a:extLst>
          </p:cNvPr>
          <p:cNvSpPr txBox="1"/>
          <p:nvPr/>
        </p:nvSpPr>
        <p:spPr>
          <a:xfrm>
            <a:off x="8086987" y="2900952"/>
            <a:ext cx="66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E70ABC-2EDE-49C0-B124-06C1B81DD162}"/>
              </a:ext>
            </a:extLst>
          </p:cNvPr>
          <p:cNvSpPr txBox="1"/>
          <p:nvPr/>
        </p:nvSpPr>
        <p:spPr>
          <a:xfrm>
            <a:off x="369116" y="3936708"/>
            <a:ext cx="1145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Moisture                            Oxygen                       Microorganisms                           pH                              Temperature</a:t>
            </a:r>
          </a:p>
        </p:txBody>
      </p:sp>
    </p:spTree>
    <p:extLst>
      <p:ext uri="{BB962C8B-B14F-4D97-AF65-F5344CB8AC3E}">
        <p14:creationId xmlns:p14="http://schemas.microsoft.com/office/powerpoint/2010/main" val="26852824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1BB4E-ACDC-4C82-A593-FCC7669B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arthropod, invertebrate, prawn, lobster&#10;&#10;Description automatically generated">
            <a:extLst>
              <a:ext uri="{FF2B5EF4-FFF2-40B4-BE49-F238E27FC236}">
                <a16:creationId xmlns:a16="http://schemas.microsoft.com/office/drawing/2014/main" id="{0D9D48F6-AC58-442B-BAE8-92E44C7F8A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0" b="9030"/>
          <a:stretch/>
        </p:blipFill>
        <p:spPr>
          <a:xfrm>
            <a:off x="838200" y="2549082"/>
            <a:ext cx="5181600" cy="2904423"/>
          </a:xfr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287B0CA-084E-485C-81B7-4E9C5BD8F0D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EB0720-B777-4265-9898-8CC6AF5FABC8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567FC0-4173-40A4-8798-FC7B7CBDCC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869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1BB4E-ACDC-4C82-A593-FCC7669B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arthropod, invertebrate, prawn, lobster&#10;&#10;Description automatically generated">
            <a:extLst>
              <a:ext uri="{FF2B5EF4-FFF2-40B4-BE49-F238E27FC236}">
                <a16:creationId xmlns:a16="http://schemas.microsoft.com/office/drawing/2014/main" id="{0D9D48F6-AC58-442B-BAE8-92E44C7F8A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0" b="9030"/>
          <a:stretch/>
        </p:blipFill>
        <p:spPr>
          <a:xfrm>
            <a:off x="838200" y="2549082"/>
            <a:ext cx="5181600" cy="2904423"/>
          </a:xfr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287B0CA-084E-485C-81B7-4E9C5BD8F0D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EB0720-B777-4265-9898-8CC6AF5FABC8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2CBD0D-5002-4AA3-A0C2-A911B25C45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9082"/>
            <a:ext cx="5181600" cy="2904423"/>
          </a:xfrm>
        </p:spPr>
      </p:pic>
    </p:spTree>
    <p:extLst>
      <p:ext uri="{BB962C8B-B14F-4D97-AF65-F5344CB8AC3E}">
        <p14:creationId xmlns:p14="http://schemas.microsoft.com/office/powerpoint/2010/main" val="36255377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1BB4E-ACDC-4C82-A593-FCC7669B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287B0CA-084E-485C-81B7-4E9C5BD8F0D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EB0720-B777-4265-9898-8CC6AF5FABC8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  <p:pic>
        <p:nvPicPr>
          <p:cNvPr id="9" name="Content Placeholder 8" descr="Diagram, logo&#10;&#10;Description automatically generated">
            <a:extLst>
              <a:ext uri="{FF2B5EF4-FFF2-40B4-BE49-F238E27FC236}">
                <a16:creationId xmlns:a16="http://schemas.microsoft.com/office/drawing/2014/main" id="{3497A0D0-74E2-4BA6-9F4F-FC2D474279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7205"/>
            <a:ext cx="5181600" cy="3068178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C327C34-B7CA-422F-A2AD-1B66561879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383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1BB4E-ACDC-4C82-A593-FCC7669B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picture containing bread, stone&#10;&#10;Description automatically generated">
            <a:extLst>
              <a:ext uri="{FF2B5EF4-FFF2-40B4-BE49-F238E27FC236}">
                <a16:creationId xmlns:a16="http://schemas.microsoft.com/office/drawing/2014/main" id="{D34DEF7A-9FCC-4337-BA2B-E0D7CB48AF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6"/>
          <a:stretch/>
        </p:blipFill>
        <p:spPr>
          <a:xfrm>
            <a:off x="6172202" y="2467206"/>
            <a:ext cx="5247319" cy="3068178"/>
          </a:xfr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287B0CA-084E-485C-81B7-4E9C5BD8F0D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EB0720-B777-4265-9898-8CC6AF5FABC8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  <p:pic>
        <p:nvPicPr>
          <p:cNvPr id="9" name="Content Placeholder 8" descr="Diagram, logo&#10;&#10;Description automatically generated">
            <a:extLst>
              <a:ext uri="{FF2B5EF4-FFF2-40B4-BE49-F238E27FC236}">
                <a16:creationId xmlns:a16="http://schemas.microsoft.com/office/drawing/2014/main" id="{3497A0D0-74E2-4BA6-9F4F-FC2D474279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7205"/>
            <a:ext cx="5181600" cy="3068178"/>
          </a:xfrm>
        </p:spPr>
      </p:pic>
    </p:spTree>
    <p:extLst>
      <p:ext uri="{BB962C8B-B14F-4D97-AF65-F5344CB8AC3E}">
        <p14:creationId xmlns:p14="http://schemas.microsoft.com/office/powerpoint/2010/main" val="34589124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1BB4E-ACDC-4C82-A593-FCC7669B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9D48F6-AC58-442B-BAE8-92E44C7F8A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279" y="1896669"/>
            <a:ext cx="7655442" cy="4306186"/>
          </a:xfr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287B0CA-084E-485C-81B7-4E9C5BD8F0D8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EB0720-B777-4265-9898-8CC6AF5FABC8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</p:spTree>
    <p:extLst>
      <p:ext uri="{BB962C8B-B14F-4D97-AF65-F5344CB8AC3E}">
        <p14:creationId xmlns:p14="http://schemas.microsoft.com/office/powerpoint/2010/main" val="3918258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9C4D7-5DD8-49F1-94F5-F3D6416BE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rowd of people walking down a street&#10;&#10;Description automatically generated with low confidence">
            <a:extLst>
              <a:ext uri="{FF2B5EF4-FFF2-40B4-BE49-F238E27FC236}">
                <a16:creationId xmlns:a16="http://schemas.microsoft.com/office/drawing/2014/main" id="{0A0F16DF-AC0E-4D02-BB79-769B2EEACB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3" r="28221"/>
          <a:stretch/>
        </p:blipFill>
        <p:spPr>
          <a:xfrm>
            <a:off x="6172200" y="2166445"/>
            <a:ext cx="5181600" cy="3393845"/>
          </a:xfr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4B4BACA-8A53-4666-B68D-698A473DFF8B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6C155F7-E192-492A-BF38-4DFFC86C368C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8AFC8A-B7D0-480E-95B9-6A605D4348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Project Idea – Water Station Pitch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Around the Bay Race (30K)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~ 10,000 Participants</a:t>
            </a:r>
          </a:p>
        </p:txBody>
      </p:sp>
    </p:spTree>
    <p:extLst>
      <p:ext uri="{BB962C8B-B14F-4D97-AF65-F5344CB8AC3E}">
        <p14:creationId xmlns:p14="http://schemas.microsoft.com/office/powerpoint/2010/main" val="9364047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9C4D7-5DD8-49F1-94F5-F3D6416BE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4B4BACA-8A53-4666-B68D-698A473DFF8B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6C155F7-E192-492A-BF38-4DFFC86C368C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8AFC8A-B7D0-480E-95B9-6A605D4348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Project Idea – Water Station Pitch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Around the Bay Race (30K)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~ 10,000 Participants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Water Station every 5K (6 stations)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= 60,000 cups headed to the landfill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333E879-2A8F-44C4-BC32-CBDA0F12B6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o - Solo Jazz Cup Png Transparent PNG - 697x922 - Free Download on NicePNG">
            <a:extLst>
              <a:ext uri="{FF2B5EF4-FFF2-40B4-BE49-F238E27FC236}">
                <a16:creationId xmlns:a16="http://schemas.microsoft.com/office/drawing/2014/main" id="{601CB166-0270-44AB-89A2-A4777304B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1833769"/>
            <a:ext cx="3600450" cy="43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9567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9C4D7-5DD8-49F1-94F5-F3D6416BE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4B4BACA-8A53-4666-B68D-698A473DFF8B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6C155F7-E192-492A-BF38-4DFFC86C368C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8AFC8A-B7D0-480E-95B9-6A605D4348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Project Idea – Water Station Pitch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Around the Bay Race (30K)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~ 10,000 Participants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Water Station every 5K (6 stations)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= 60,000 cups headed to the landfill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Hidden Plastic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30B2996D-975A-47B0-B2FD-3393DBFEE8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20801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Bottle outline">
            <a:extLst>
              <a:ext uri="{FF2B5EF4-FFF2-40B4-BE49-F238E27FC236}">
                <a16:creationId xmlns:a16="http://schemas.microsoft.com/office/drawing/2014/main" id="{4DC80847-9CB7-4B37-B6B4-4A2756E1F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2292">
            <a:off x="7582255" y="4054368"/>
            <a:ext cx="1377242" cy="1377242"/>
          </a:xfrm>
          <a:prstGeom prst="rect">
            <a:avLst/>
          </a:prstGeom>
        </p:spPr>
      </p:pic>
      <p:pic>
        <p:nvPicPr>
          <p:cNvPr id="13" name="Graphic 12" descr="Medicine outline">
            <a:extLst>
              <a:ext uri="{FF2B5EF4-FFF2-40B4-BE49-F238E27FC236}">
                <a16:creationId xmlns:a16="http://schemas.microsoft.com/office/drawing/2014/main" id="{C3A8571E-D9AC-43CD-A2C6-BF40AA551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1391" y="353034"/>
            <a:ext cx="1377242" cy="1377242"/>
          </a:xfrm>
          <a:prstGeom prst="rect">
            <a:avLst/>
          </a:prstGeom>
        </p:spPr>
      </p:pic>
      <p:pic>
        <p:nvPicPr>
          <p:cNvPr id="15" name="Graphic 14" descr="3d Glasses outline">
            <a:extLst>
              <a:ext uri="{FF2B5EF4-FFF2-40B4-BE49-F238E27FC236}">
                <a16:creationId xmlns:a16="http://schemas.microsoft.com/office/drawing/2014/main" id="{B4F42AAA-0AA8-48E3-B24F-53910BCE6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059" y="4746225"/>
            <a:ext cx="1377241" cy="1377241"/>
          </a:xfrm>
          <a:prstGeom prst="rect">
            <a:avLst/>
          </a:prstGeom>
        </p:spPr>
      </p:pic>
      <p:pic>
        <p:nvPicPr>
          <p:cNvPr id="19" name="Graphic 18" descr="Alterations &amp; Tailoring outline">
            <a:extLst>
              <a:ext uri="{FF2B5EF4-FFF2-40B4-BE49-F238E27FC236}">
                <a16:creationId xmlns:a16="http://schemas.microsoft.com/office/drawing/2014/main" id="{984AFB25-F0DE-4682-9B4D-E81438724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58454" y="5127725"/>
            <a:ext cx="1377241" cy="1377241"/>
          </a:xfrm>
          <a:prstGeom prst="rect">
            <a:avLst/>
          </a:prstGeom>
        </p:spPr>
      </p:pic>
      <p:pic>
        <p:nvPicPr>
          <p:cNvPr id="21" name="Graphic 20" descr="Balloons outline">
            <a:extLst>
              <a:ext uri="{FF2B5EF4-FFF2-40B4-BE49-F238E27FC236}">
                <a16:creationId xmlns:a16="http://schemas.microsoft.com/office/drawing/2014/main" id="{1809ABDB-644B-4057-8E5C-A7A52EA2F8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93635" y="989977"/>
            <a:ext cx="1377241" cy="1377241"/>
          </a:xfrm>
          <a:prstGeom prst="rect">
            <a:avLst/>
          </a:prstGeom>
        </p:spPr>
      </p:pic>
      <p:pic>
        <p:nvPicPr>
          <p:cNvPr id="25" name="Graphic 24" descr="Dry Cleaning outline">
            <a:extLst>
              <a:ext uri="{FF2B5EF4-FFF2-40B4-BE49-F238E27FC236}">
                <a16:creationId xmlns:a16="http://schemas.microsoft.com/office/drawing/2014/main" id="{52D918E8-FF11-4690-A188-122ABC5554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58399" y="3438410"/>
            <a:ext cx="1377241" cy="1377241"/>
          </a:xfrm>
          <a:prstGeom prst="rect">
            <a:avLst/>
          </a:prstGeom>
        </p:spPr>
      </p:pic>
      <p:pic>
        <p:nvPicPr>
          <p:cNvPr id="33" name="Graphic 32" descr="Water Bottle outline">
            <a:extLst>
              <a:ext uri="{FF2B5EF4-FFF2-40B4-BE49-F238E27FC236}">
                <a16:creationId xmlns:a16="http://schemas.microsoft.com/office/drawing/2014/main" id="{B86D6908-4F52-45F6-BF38-CE97E125F1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973700">
            <a:off x="457071" y="612679"/>
            <a:ext cx="1219902" cy="1219902"/>
          </a:xfrm>
          <a:prstGeom prst="rect">
            <a:avLst/>
          </a:prstGeom>
        </p:spPr>
      </p:pic>
      <p:pic>
        <p:nvPicPr>
          <p:cNvPr id="10" name="Content Placeholder 4" descr="Fork outline">
            <a:extLst>
              <a:ext uri="{FF2B5EF4-FFF2-40B4-BE49-F238E27FC236}">
                <a16:creationId xmlns:a16="http://schemas.microsoft.com/office/drawing/2014/main" id="{D157302A-2E16-4A9C-88C0-4F86A08040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65594" y="2759611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09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9C4D7-5DD8-49F1-94F5-F3D6416BE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4B4BACA-8A53-4666-B68D-698A473DFF8B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6C155F7-E192-492A-BF38-4DFFC86C368C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8AFC8A-B7D0-480E-95B9-6A605D4348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Project Idea – Water Station Pitch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Around the Bay Race (30K)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~ 10,000 Participants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Water Station every 5K (6 stations)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= 60,000 cups headed to the landfill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Hidden Plastic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41758-90A6-4EB7-B0D1-057FC3F89C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CA0675-C75D-4AEE-9284-BDF8A47894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15472" r="13197"/>
          <a:stretch/>
        </p:blipFill>
        <p:spPr>
          <a:xfrm>
            <a:off x="6862335" y="1819492"/>
            <a:ext cx="3801330" cy="43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762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9C4D7-5DD8-49F1-94F5-F3D6416BE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4B4BACA-8A53-4666-B68D-698A473DFF8B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6C155F7-E192-492A-BF38-4DFFC86C368C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PLASTIC REIMAGINED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8AFC8A-B7D0-480E-95B9-6A605D4348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Project Idea – Water Station Pitch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Around the Bay Race (30K)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~ 10,000 Participants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Water Station every 5K (6 stations)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= 60,000 cups headed to the landfill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Hidden Plastic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Design Challenge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Pitch Your Idea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To the Mayor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CEO of the Race</a:t>
            </a:r>
          </a:p>
          <a:p>
            <a:pPr lvl="3"/>
            <a:r>
              <a:rPr lang="en-US" dirty="0">
                <a:solidFill>
                  <a:schemeClr val="bg1"/>
                </a:solidFill>
              </a:rPr>
              <a:t>Environmental Board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41758-90A6-4EB7-B0D1-057FC3F89C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Standardized tests for the arts: Is that a good idea?">
            <a:extLst>
              <a:ext uri="{FF2B5EF4-FFF2-40B4-BE49-F238E27FC236}">
                <a16:creationId xmlns:a16="http://schemas.microsoft.com/office/drawing/2014/main" id="{0C726375-C3BE-4D51-A850-D57F4595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55" y="2381250"/>
            <a:ext cx="5171745" cy="315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9485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CORPORATE 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6474F-190F-4D9A-86EF-E53628054D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A5287E-47D2-45EA-8549-3E042E64E2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355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ABD2427-2B4F-4F50-A1A8-A0EFCDC86C57}"/>
              </a:ext>
            </a:extLst>
          </p:cNvPr>
          <p:cNvSpPr/>
          <p:nvPr/>
        </p:nvSpPr>
        <p:spPr>
          <a:xfrm>
            <a:off x="3657599" y="1845075"/>
            <a:ext cx="4412429" cy="45827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Individuals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EE74ECCB-035F-46BC-8188-F2AB557412C6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8877E945-E019-4C69-AAA2-509DF0591BA4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CORPORATE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30335779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4A9FF0F-D426-4852-8082-F7AFE18C98D4}"/>
              </a:ext>
            </a:extLst>
          </p:cNvPr>
          <p:cNvSpPr/>
          <p:nvPr/>
        </p:nvSpPr>
        <p:spPr>
          <a:xfrm>
            <a:off x="2646380" y="6016997"/>
            <a:ext cx="139849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BD2427-2B4F-4F50-A1A8-A0EFCDC86C57}"/>
              </a:ext>
            </a:extLst>
          </p:cNvPr>
          <p:cNvSpPr/>
          <p:nvPr/>
        </p:nvSpPr>
        <p:spPr>
          <a:xfrm>
            <a:off x="3657599" y="1845075"/>
            <a:ext cx="4412429" cy="45827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Corporations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9AC005-6171-49C8-A35E-1EFAA237942F}"/>
              </a:ext>
            </a:extLst>
          </p:cNvPr>
          <p:cNvCxnSpPr>
            <a:cxnSpLocks/>
          </p:cNvCxnSpPr>
          <p:nvPr/>
        </p:nvCxnSpPr>
        <p:spPr>
          <a:xfrm flipV="1">
            <a:off x="2232210" y="6178362"/>
            <a:ext cx="365037" cy="21131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C554971-8FE1-4306-9275-E70EC05FBFD8}"/>
              </a:ext>
            </a:extLst>
          </p:cNvPr>
          <p:cNvSpPr txBox="1"/>
          <p:nvPr/>
        </p:nvSpPr>
        <p:spPr>
          <a:xfrm>
            <a:off x="553861" y="6284020"/>
            <a:ext cx="167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Individuals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EE74ECCB-035F-46BC-8188-F2AB557412C6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8877E945-E019-4C69-AAA2-509DF0591BA4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CORPORATE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11314306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Thought bubble outline">
            <a:extLst>
              <a:ext uri="{FF2B5EF4-FFF2-40B4-BE49-F238E27FC236}">
                <a16:creationId xmlns:a16="http://schemas.microsoft.com/office/drawing/2014/main" id="{B52F92CA-2394-43B3-AC24-5F82D649A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0757"/>
          <a:stretch/>
        </p:blipFill>
        <p:spPr>
          <a:xfrm>
            <a:off x="7883014" y="492167"/>
            <a:ext cx="4230097" cy="2929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F69CEF2-72C7-4C8F-A4F6-0519139F5A99}"/>
              </a:ext>
            </a:extLst>
          </p:cNvPr>
          <p:cNvSpPr/>
          <p:nvPr/>
        </p:nvSpPr>
        <p:spPr>
          <a:xfrm>
            <a:off x="8093097" y="2308851"/>
            <a:ext cx="3751072" cy="11321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C30D33-8A2C-4417-9B61-76F6755F6373}"/>
              </a:ext>
            </a:extLst>
          </p:cNvPr>
          <p:cNvSpPr/>
          <p:nvPr/>
        </p:nvSpPr>
        <p:spPr>
          <a:xfrm>
            <a:off x="8446478" y="2595924"/>
            <a:ext cx="762309" cy="383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Factory outline">
            <a:extLst>
              <a:ext uri="{FF2B5EF4-FFF2-40B4-BE49-F238E27FC236}">
                <a16:creationId xmlns:a16="http://schemas.microsoft.com/office/drawing/2014/main" id="{2D333818-510C-47E5-959F-E6A04209E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4198" y="3051975"/>
            <a:ext cx="914400" cy="914400"/>
          </a:xfrm>
          <a:prstGeom prst="rect">
            <a:avLst/>
          </a:prstGeom>
        </p:spPr>
      </p:pic>
      <p:pic>
        <p:nvPicPr>
          <p:cNvPr id="5" name="Graphic 4" descr="Smoking outline">
            <a:extLst>
              <a:ext uri="{FF2B5EF4-FFF2-40B4-BE49-F238E27FC236}">
                <a16:creationId xmlns:a16="http://schemas.microsoft.com/office/drawing/2014/main" id="{282BC79A-0E77-4C2F-875B-3B7A938009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5576"/>
          <a:stretch/>
        </p:blipFill>
        <p:spPr>
          <a:xfrm>
            <a:off x="7859945" y="2603567"/>
            <a:ext cx="914400" cy="58908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4A9FF0F-D426-4852-8082-F7AFE18C98D4}"/>
              </a:ext>
            </a:extLst>
          </p:cNvPr>
          <p:cNvSpPr/>
          <p:nvPr/>
        </p:nvSpPr>
        <p:spPr>
          <a:xfrm>
            <a:off x="2646380" y="6016997"/>
            <a:ext cx="139849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BD2427-2B4F-4F50-A1A8-A0EFCDC86C57}"/>
              </a:ext>
            </a:extLst>
          </p:cNvPr>
          <p:cNvSpPr/>
          <p:nvPr/>
        </p:nvSpPr>
        <p:spPr>
          <a:xfrm>
            <a:off x="3657599" y="1845075"/>
            <a:ext cx="4412429" cy="45827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Corporations</a:t>
            </a:r>
          </a:p>
        </p:txBody>
      </p:sp>
      <p:pic>
        <p:nvPicPr>
          <p:cNvPr id="11" name="Graphic 10" descr="Factory outline">
            <a:extLst>
              <a:ext uri="{FF2B5EF4-FFF2-40B4-BE49-F238E27FC236}">
                <a16:creationId xmlns:a16="http://schemas.microsoft.com/office/drawing/2014/main" id="{769C65A7-67EF-4DE2-A77A-1989B2677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7512" y="3032251"/>
            <a:ext cx="914400" cy="914400"/>
          </a:xfrm>
          <a:prstGeom prst="rect">
            <a:avLst/>
          </a:prstGeom>
        </p:spPr>
      </p:pic>
      <p:pic>
        <p:nvPicPr>
          <p:cNvPr id="12" name="Graphic 11" descr="Smoking outline">
            <a:extLst>
              <a:ext uri="{FF2B5EF4-FFF2-40B4-BE49-F238E27FC236}">
                <a16:creationId xmlns:a16="http://schemas.microsoft.com/office/drawing/2014/main" id="{3D399CFE-CB82-4458-8B4B-8AACEB3625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5576"/>
          <a:stretch/>
        </p:blipFill>
        <p:spPr>
          <a:xfrm>
            <a:off x="8593259" y="2583843"/>
            <a:ext cx="914400" cy="589085"/>
          </a:xfrm>
          <a:prstGeom prst="rect">
            <a:avLst/>
          </a:prstGeom>
        </p:spPr>
      </p:pic>
      <p:pic>
        <p:nvPicPr>
          <p:cNvPr id="13" name="Graphic 12" descr="Factory outline">
            <a:extLst>
              <a:ext uri="{FF2B5EF4-FFF2-40B4-BE49-F238E27FC236}">
                <a16:creationId xmlns:a16="http://schemas.microsoft.com/office/drawing/2014/main" id="{46D968B7-B2BB-4197-B9F9-1DDDA23FD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72339" y="3034039"/>
            <a:ext cx="914400" cy="914400"/>
          </a:xfrm>
          <a:prstGeom prst="rect">
            <a:avLst/>
          </a:prstGeom>
        </p:spPr>
      </p:pic>
      <p:pic>
        <p:nvPicPr>
          <p:cNvPr id="14" name="Graphic 13" descr="Smoking outline">
            <a:extLst>
              <a:ext uri="{FF2B5EF4-FFF2-40B4-BE49-F238E27FC236}">
                <a16:creationId xmlns:a16="http://schemas.microsoft.com/office/drawing/2014/main" id="{533FA38E-C6C0-41A0-9F9A-4E83FF536A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5576"/>
          <a:stretch/>
        </p:blipFill>
        <p:spPr>
          <a:xfrm>
            <a:off x="9348086" y="2585631"/>
            <a:ext cx="914400" cy="589085"/>
          </a:xfrm>
          <a:prstGeom prst="rect">
            <a:avLst/>
          </a:prstGeom>
        </p:spPr>
      </p:pic>
      <p:pic>
        <p:nvPicPr>
          <p:cNvPr id="18" name="Graphic 17" descr="Factory outline">
            <a:extLst>
              <a:ext uri="{FF2B5EF4-FFF2-40B4-BE49-F238E27FC236}">
                <a16:creationId xmlns:a16="http://schemas.microsoft.com/office/drawing/2014/main" id="{1D4F9DF5-3676-44CF-A2E8-6AE9D3E09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7170" y="3035828"/>
            <a:ext cx="914400" cy="914400"/>
          </a:xfrm>
          <a:prstGeom prst="rect">
            <a:avLst/>
          </a:prstGeom>
        </p:spPr>
      </p:pic>
      <p:pic>
        <p:nvPicPr>
          <p:cNvPr id="19" name="Graphic 18" descr="Smoking outline">
            <a:extLst>
              <a:ext uri="{FF2B5EF4-FFF2-40B4-BE49-F238E27FC236}">
                <a16:creationId xmlns:a16="http://schemas.microsoft.com/office/drawing/2014/main" id="{C718B188-4F12-4A87-82E1-053084D616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5576"/>
          <a:stretch/>
        </p:blipFill>
        <p:spPr>
          <a:xfrm>
            <a:off x="10102917" y="2587420"/>
            <a:ext cx="914400" cy="5890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97FE57-12AC-4248-BEF8-9CEE0A788D0B}"/>
              </a:ext>
            </a:extLst>
          </p:cNvPr>
          <p:cNvSpPr txBox="1"/>
          <p:nvPr/>
        </p:nvSpPr>
        <p:spPr>
          <a:xfrm>
            <a:off x="8484198" y="3966375"/>
            <a:ext cx="3393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chemeClr val="bg1"/>
                </a:solidFill>
                <a:effectLst/>
                <a:latin typeface="Helveticaneueltstd roman"/>
              </a:rPr>
              <a:t>100 energy companies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B04863-48C9-4A09-94A4-4D29150197C6}"/>
              </a:ext>
            </a:extLst>
          </p:cNvPr>
          <p:cNvSpPr txBox="1"/>
          <p:nvPr/>
        </p:nvSpPr>
        <p:spPr>
          <a:xfrm>
            <a:off x="8684422" y="1276136"/>
            <a:ext cx="2627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Helveticaneueltstd roman"/>
              </a:rPr>
              <a:t>71% </a:t>
            </a:r>
          </a:p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Helveticaneueltstd roman"/>
              </a:rPr>
              <a:t>of 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Helveticaneueltstd roman"/>
              </a:rPr>
              <a:t>all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Helveticaneueltstd roman"/>
              </a:rPr>
              <a:t> industrial emissions</a:t>
            </a:r>
            <a:endParaRPr lang="en-US" sz="24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9AC005-6171-49C8-A35E-1EFAA237942F}"/>
              </a:ext>
            </a:extLst>
          </p:cNvPr>
          <p:cNvCxnSpPr>
            <a:cxnSpLocks/>
          </p:cNvCxnSpPr>
          <p:nvPr/>
        </p:nvCxnSpPr>
        <p:spPr>
          <a:xfrm flipV="1">
            <a:off x="2232210" y="6178362"/>
            <a:ext cx="365037" cy="21131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C554971-8FE1-4306-9275-E70EC05FBFD8}"/>
              </a:ext>
            </a:extLst>
          </p:cNvPr>
          <p:cNvSpPr txBox="1"/>
          <p:nvPr/>
        </p:nvSpPr>
        <p:spPr>
          <a:xfrm>
            <a:off x="553861" y="6284020"/>
            <a:ext cx="167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Individuals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2F6B44-C11F-467E-890F-A390B2060A17}"/>
              </a:ext>
            </a:extLst>
          </p:cNvPr>
          <p:cNvSpPr txBox="1"/>
          <p:nvPr/>
        </p:nvSpPr>
        <p:spPr>
          <a:xfrm>
            <a:off x="9348085" y="6015177"/>
            <a:ext cx="2765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Source: Carbons Major Report 2017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EE74ECCB-035F-46BC-8188-F2AB557412C6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8877E945-E019-4C69-AAA2-509DF0591BA4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CORPORATE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6011601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top Buying into “Decision Fatigue” | by Peak | Peak Wellbeing | Medium">
            <a:extLst>
              <a:ext uri="{FF2B5EF4-FFF2-40B4-BE49-F238E27FC236}">
                <a16:creationId xmlns:a16="http://schemas.microsoft.com/office/drawing/2014/main" id="{1FA00381-B6B6-4D2B-8229-D1D9D418F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4439"/>
            <a:ext cx="12192000" cy="807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9210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CORPORATE RESPONSIBILITY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D7617-2637-4A74-BB42-CAAB564EC1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Lesson Idea</a:t>
            </a:r>
          </a:p>
          <a:p>
            <a:r>
              <a:rPr lang="en-US" dirty="0">
                <a:solidFill>
                  <a:schemeClr val="bg1"/>
                </a:solidFill>
              </a:rPr>
              <a:t>How are brands contributing to the global trash pile?</a:t>
            </a:r>
          </a:p>
        </p:txBody>
      </p:sp>
      <p:pic>
        <p:nvPicPr>
          <p:cNvPr id="6" name="Content Placeholder 4" descr="Chart, diagram, bubble chart&#10;&#10;Description automatically generated">
            <a:extLst>
              <a:ext uri="{FF2B5EF4-FFF2-40B4-BE49-F238E27FC236}">
                <a16:creationId xmlns:a16="http://schemas.microsoft.com/office/drawing/2014/main" id="{2C5204AC-0F28-4C22-9516-CA587FAF36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62051"/>
            <a:ext cx="5181600" cy="4078486"/>
          </a:xfrm>
        </p:spPr>
      </p:pic>
    </p:spTree>
    <p:extLst>
      <p:ext uri="{BB962C8B-B14F-4D97-AF65-F5344CB8AC3E}">
        <p14:creationId xmlns:p14="http://schemas.microsoft.com/office/powerpoint/2010/main" val="20113469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CORPORATE RESPONSIBILITY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D7617-2637-4A74-BB42-CAAB564EC1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Lesson Idea</a:t>
            </a:r>
          </a:p>
          <a:p>
            <a:r>
              <a:rPr lang="en-US" dirty="0">
                <a:solidFill>
                  <a:schemeClr val="bg1"/>
                </a:solidFill>
              </a:rPr>
              <a:t>How are brands contributing to the global trash pile?</a:t>
            </a:r>
          </a:p>
        </p:txBody>
      </p:sp>
      <p:pic>
        <p:nvPicPr>
          <p:cNvPr id="9" name="Content Placeholder 8" descr="A pile of plastic bottles&#10;&#10;Description automatically generated with low confidence">
            <a:extLst>
              <a:ext uri="{FF2B5EF4-FFF2-40B4-BE49-F238E27FC236}">
                <a16:creationId xmlns:a16="http://schemas.microsoft.com/office/drawing/2014/main" id="{F30647AF-2220-4F57-99CE-C133FA4577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"/>
          <a:stretch/>
        </p:blipFill>
        <p:spPr>
          <a:xfrm>
            <a:off x="6329918" y="2046913"/>
            <a:ext cx="4866164" cy="4130049"/>
          </a:xfrm>
        </p:spPr>
      </p:pic>
    </p:spTree>
    <p:extLst>
      <p:ext uri="{BB962C8B-B14F-4D97-AF65-F5344CB8AC3E}">
        <p14:creationId xmlns:p14="http://schemas.microsoft.com/office/powerpoint/2010/main" val="41579914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1FBDFDB-B79A-459D-B353-95C5B2D7585E}"/>
              </a:ext>
            </a:extLst>
          </p:cNvPr>
          <p:cNvSpPr txBox="1">
            <a:spLocks/>
          </p:cNvSpPr>
          <p:nvPr/>
        </p:nvSpPr>
        <p:spPr>
          <a:xfrm>
            <a:off x="838200" y="74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LARGE SCALE SOLUTIONS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01917-2C38-4D83-9F81-0260DDABFC10}"/>
              </a:ext>
            </a:extLst>
          </p:cNvPr>
          <p:cNvSpPr txBox="1">
            <a:spLocks/>
          </p:cNvSpPr>
          <p:nvPr/>
        </p:nvSpPr>
        <p:spPr>
          <a:xfrm>
            <a:off x="838200" y="655145"/>
            <a:ext cx="10515600" cy="122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CORPORATE RESPONSIBILITY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D7617-2637-4A74-BB42-CAAB564EC1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Lesson Idea</a:t>
            </a:r>
          </a:p>
          <a:p>
            <a:r>
              <a:rPr lang="en-US" dirty="0">
                <a:solidFill>
                  <a:schemeClr val="bg1"/>
                </a:solidFill>
              </a:rPr>
              <a:t>How are brands contributing to the global trash pile?</a:t>
            </a:r>
          </a:p>
          <a:p>
            <a:r>
              <a:rPr lang="en-US" dirty="0">
                <a:solidFill>
                  <a:schemeClr val="bg1"/>
                </a:solidFill>
              </a:rPr>
              <a:t>Marketing analysis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What is Green Washing?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51D61FA-9998-4046-8F05-C98D11D0CA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JI “EVERY DROP IS GREEN” | K. Morris">
            <a:extLst>
              <a:ext uri="{FF2B5EF4-FFF2-40B4-BE49-F238E27FC236}">
                <a16:creationId xmlns:a16="http://schemas.microsoft.com/office/drawing/2014/main" id="{C990879E-C3BC-4560-B63C-973D9FAA9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13" y="1932053"/>
            <a:ext cx="5164373" cy="418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440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3504</TotalTime>
  <Words>2916</Words>
  <Application>Microsoft Office PowerPoint</Application>
  <PresentationFormat>Widescreen</PresentationFormat>
  <Paragraphs>700</Paragraphs>
  <Slides>138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6" baseType="lpstr">
      <vt:lpstr>AGaramondPro-Regular</vt:lpstr>
      <vt:lpstr>Arial</vt:lpstr>
      <vt:lpstr>Avenir-Roman</vt:lpstr>
      <vt:lpstr>Calibri</vt:lpstr>
      <vt:lpstr>Calibri Light</vt:lpstr>
      <vt:lpstr>Helveticaneueltstd roman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SINGLE-USE PLASTIC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Topic 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CONTRIBUTIONS CAN MAKE A DIFFERENCE!</vt:lpstr>
      <vt:lpstr>1) EVERY PIECE COUNTS</vt:lpstr>
      <vt:lpstr>1) EVERY PIECE COUNTS</vt:lpstr>
      <vt:lpstr>1) EVERY PIECE COUNTS</vt:lpstr>
      <vt:lpstr>1) EVERY PIECE COUNTS</vt:lpstr>
      <vt:lpstr>2) YOUR CONTRIBUTIONS STACK UP OVER TIME</vt:lpstr>
      <vt:lpstr>2) YOUR CONTRIBUTIONS STACK UP OVER TIME</vt:lpstr>
      <vt:lpstr>2) YOUR CONTRIBUTIONS STACK UP OVER TIME</vt:lpstr>
      <vt:lpstr>2) YOUR CONTRIBUTIONS STACK UP OVER TIME</vt:lpstr>
      <vt:lpstr>3) PEOPLE CARE ABOUT POLLUTION</vt:lpstr>
      <vt:lpstr>3) PEOPLE CARE ABOUT POLLUTION</vt:lpstr>
      <vt:lpstr>3) PEOPLE CARE ABOUT POLLUTION</vt:lpstr>
      <vt:lpstr>3) PEOPLE CARE ABOUT POLLUTION</vt:lpstr>
      <vt:lpstr>3) PEOPLE CARE ABOUT POLLUTION</vt:lpstr>
      <vt:lpstr>3) PEOPLE CARE ABOUT POLLUTION</vt:lpstr>
      <vt:lpstr>3) PEOPLE CARE ABOUT POLLUTION</vt:lpstr>
      <vt:lpstr>3) PEOPLE CARE ABOUT POLLUTION</vt:lpstr>
      <vt:lpstr>3) PEOPLE CARE ABOUT POLLUTION</vt:lpstr>
      <vt:lpstr>4) THERE ARE SOLUTIONS, AND YOU CAN BE PART OF THEM!</vt:lpstr>
      <vt:lpstr>4) THERE ARE SOLUTIONS, AND YOU CAN BE PART OF THEM!</vt:lpstr>
      <vt:lpstr>4) THERE ARE SOLUTIONS, AND YOU CAN BE PART OF THEM!</vt:lpstr>
      <vt:lpstr>4) THERE ARE SOLUTIONS, AND YOU CAN BE PART OF THEM!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Salt</dc:creator>
  <cp:lastModifiedBy>Rachel Salt</cp:lastModifiedBy>
  <cp:revision>63</cp:revision>
  <dcterms:created xsi:type="dcterms:W3CDTF">2021-01-29T11:57:43Z</dcterms:created>
  <dcterms:modified xsi:type="dcterms:W3CDTF">2021-02-03T04:13:06Z</dcterms:modified>
</cp:coreProperties>
</file>